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18" r:id="rId2"/>
    <p:sldId id="445" r:id="rId3"/>
    <p:sldId id="446" r:id="rId4"/>
    <p:sldId id="432" r:id="rId5"/>
    <p:sldId id="283" r:id="rId6"/>
    <p:sldId id="286" r:id="rId7"/>
    <p:sldId id="257" r:id="rId8"/>
    <p:sldId id="258" r:id="rId9"/>
    <p:sldId id="439" r:id="rId10"/>
    <p:sldId id="447" r:id="rId11"/>
    <p:sldId id="259" r:id="rId12"/>
    <p:sldId id="440" r:id="rId13"/>
    <p:sldId id="441" r:id="rId14"/>
    <p:sldId id="443" r:id="rId15"/>
    <p:sldId id="448" r:id="rId16"/>
    <p:sldId id="379" r:id="rId17"/>
    <p:sldId id="382" r:id="rId18"/>
    <p:sldId id="383" r:id="rId19"/>
    <p:sldId id="384" r:id="rId20"/>
    <p:sldId id="381" r:id="rId21"/>
    <p:sldId id="437" r:id="rId22"/>
    <p:sldId id="438" r:id="rId23"/>
    <p:sldId id="423" r:id="rId24"/>
    <p:sldId id="417" r:id="rId25"/>
    <p:sldId id="435" r:id="rId26"/>
    <p:sldId id="436" r:id="rId27"/>
    <p:sldId id="284" r:id="rId28"/>
    <p:sldId id="267" r:id="rId29"/>
    <p:sldId id="26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00B050"/>
    <a:srgbClr val="007BA6"/>
    <a:srgbClr val="404040"/>
    <a:srgbClr val="ECF1F4"/>
    <a:srgbClr val="C62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E06293-D1F1-4D89-8DE6-A4D12C0CA0E7}" v="11" dt="2025-10-14T10:36:18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11" autoAdjust="0"/>
  </p:normalViewPr>
  <p:slideViewPr>
    <p:cSldViewPr snapToGrid="0">
      <p:cViewPr varScale="1">
        <p:scale>
          <a:sx n="56" d="100"/>
          <a:sy n="56" d="100"/>
        </p:scale>
        <p:origin x="436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Smith" userId="a04f8a4f1b16261c" providerId="LiveId" clId="{E1876CC1-D22F-4224-B504-5CD03C598AA6}"/>
    <pc:docChg chg="custSel modSld">
      <pc:chgData name="Richard Smith" userId="a04f8a4f1b16261c" providerId="LiveId" clId="{E1876CC1-D22F-4224-B504-5CD03C598AA6}" dt="2025-10-14T10:36:18.494" v="71"/>
      <pc:docMkLst>
        <pc:docMk/>
      </pc:docMkLst>
      <pc:sldChg chg="delSp modSp mod delAnim modAnim">
        <pc:chgData name="Richard Smith" userId="a04f8a4f1b16261c" providerId="LiveId" clId="{E1876CC1-D22F-4224-B504-5CD03C598AA6}" dt="2025-10-14T10:36:18.494" v="71"/>
        <pc:sldMkLst>
          <pc:docMk/>
          <pc:sldMk cId="1396425321" sldId="417"/>
        </pc:sldMkLst>
        <pc:picChg chg="del">
          <ac:chgData name="Richard Smith" userId="a04f8a4f1b16261c" providerId="LiveId" clId="{E1876CC1-D22F-4224-B504-5CD03C598AA6}" dt="2025-10-14T08:13:00.618" v="33" actId="478"/>
          <ac:picMkLst>
            <pc:docMk/>
            <pc:sldMk cId="1396425321" sldId="417"/>
            <ac:picMk id="11" creationId="{C8817AD7-4C92-2CFE-D27E-018B9B06A070}"/>
          </ac:picMkLst>
        </pc:picChg>
        <pc:picChg chg="mod">
          <ac:chgData name="Richard Smith" userId="a04f8a4f1b16261c" providerId="LiveId" clId="{E1876CC1-D22F-4224-B504-5CD03C598AA6}" dt="2025-10-14T08:13:08.310" v="60" actId="1038"/>
          <ac:picMkLst>
            <pc:docMk/>
            <pc:sldMk cId="1396425321" sldId="417"/>
            <ac:picMk id="12" creationId="{2F3FC51A-F89F-C18B-70A8-8B7ACB2547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2D74B-2B9C-4BDA-B5F0-F046EB7448EA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1C241-3507-4A2A-98DD-445F6721FB5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36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1C241-3507-4A2A-98DD-445F6721FB5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625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94802-D45D-0803-6C9E-C51D9D00F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CD48C-A194-888B-1D42-60EF03A6E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EB6FD-979B-23B9-6413-F60EFF1C8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63C4E-90A1-0CAE-6111-44A4BE1E8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1C241-3507-4A2A-98DD-445F6721FB5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92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1C241-3507-4A2A-98DD-445F6721FB5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23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1C241-3507-4A2A-98DD-445F6721FB5F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898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1C241-3507-4A2A-98DD-445F6721FB5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588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1C241-3507-4A2A-98DD-445F6721FB5F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289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5355C-7DE1-BA99-14DB-5D864F21E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AF203-8B33-9FAE-2CB9-CCA3DC968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344E-CD23-19EF-7106-D63C9F46E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ACB54-31C9-BC97-AC67-CDA53034F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91298-50C5-61F4-C3B0-9DBE4570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2011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0BDC-D75C-CFB7-9547-8296E000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E81FE-FA80-F287-34EB-C13315964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76F42-C45D-B22E-03B9-5969F298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03F32-2F6F-9BBD-6C3A-38E88DDA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B6A3A-CCB2-B494-C42C-B6A75D5D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0242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71B07-A115-2236-70CF-FDB2544C1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6D199-CAEB-F4B4-1B22-DD995F85F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2B04B-D16C-1516-2312-7646A4F4C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B4506-B44F-6CAE-953B-36633F529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3644B-B422-1D43-E34C-CAA732881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157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F8297-6306-A302-7B88-C77D6C66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B2C0A-C7FA-8F38-F028-5879D160B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D392E-B39A-0832-0B87-D1E45131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41E9-70E1-2464-763E-098BDD92A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4A433-9AD8-2211-F760-90CDC8641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521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AA604-6A9D-0535-C787-3B1B7CFD0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8541A-11B4-6859-4013-08FCB063C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3520D-9049-C1A6-396D-6EDF1806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37B9-6DDB-8332-ECF9-4EAA0FF9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8785-E4B1-ED76-68AD-2B4E021C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72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B96E7-A92A-8F43-5F05-53D0E636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7381-994A-0ACD-8CD3-B28EDB4F7D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8A523-A8E8-4E58-7E20-CD3959135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B894E-FF6D-5FE0-91A6-470CCFA6F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7B0996-95D0-FF75-F70F-7809E5D4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0C09D-5CFB-2E5A-7691-3DC02A4F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9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03E86-B918-BAB4-1A39-0DE8AFBE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5BAB6-070F-82BF-48D5-47CA33577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CCD17-340B-994A-9BFE-480A9A8C6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61B23-4E27-1EB0-BD04-45BBDA6BF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3680AE-BDE2-ECAE-184A-9E21235F1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984CC-A78D-0371-8B65-A7575918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A95BCB-755C-92BF-D804-ACA12697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AF0D00-3827-D26D-C9EC-A3D26E2F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476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D0BA-5239-A3EC-A0CF-092E0908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4E759-0A05-8E31-0141-509650B83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C265A-9F0F-D829-8331-B5DD50C0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582F0-11DB-0FD4-0CEC-CECC8548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5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439160-5F55-F524-8884-55E44266F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C12B0-BBFE-4805-8128-0F8E4970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50CDF-7824-4F89-CBF4-224120A6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16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B0E88-34CB-999B-088D-23A88EB7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8C107-FB44-0FE7-3F8C-E7A47BC29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DB80D-0898-5642-658A-89E271DEC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FD91E-5C18-D1D7-0BFE-63D2E651D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8672E-705E-A9EA-D10E-2EA921B26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6D2-5DB6-B715-996E-92A01D24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38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FDA4-8CC9-5D89-25A3-8C717296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632EC-5FCA-F1AE-FEB3-C0B318ABC1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9002A-F840-A691-4E8C-EB674A231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3F4C8-91A8-1C8B-67AA-77518E8C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A57AD-B701-AA31-463E-6AFA941F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32346-10E5-BC4E-527A-0A94ADB0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846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6E49CD-4117-69A2-8FBD-8933F9350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EDC59-B902-77BA-E11A-641BB4AC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35292-6850-CE80-2A64-449B07AE3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67A1-2273-45D7-AA26-31842EC0E390}" type="datetimeFigureOut">
              <a:rPr lang="en-GB" smtClean="0"/>
              <a:t>14/10/2025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708C-7BFB-0B92-AC40-9E9F9DE62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096A7-9FED-A050-EA49-1F71E9C0E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E9A63F-8CE3-45C1-BD77-03DAD5293A0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4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nsionfusion.com/news/we-won-best-thought-leadership-pensions-age-award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hyperlink" Target="https://www.pensionsuk.org.uk/Policy-and-Research/Topics/Pensions-Dashboards" TargetMode="External"/><Relationship Id="rId17" Type="http://schemas.openxmlformats.org/officeDocument/2006/relationships/hyperlink" Target="https://www.dashboardideas.co.uk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oneyhub.com/personal-finance-tech/pensions-dashboards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s://www.pensionfusion.com/news/pension-fusion-release-large-scale-pensions-dashboards-research-matching" TargetMode="External"/><Relationship Id="rId4" Type="http://schemas.openxmlformats.org/officeDocument/2006/relationships/hyperlink" Target="https://www.pasa-uk.com/dashboard/" TargetMode="External"/><Relationship Id="rId9" Type="http://schemas.openxmlformats.org/officeDocument/2006/relationships/image" Target="../media/image4.jpg"/><Relationship Id="rId14" Type="http://schemas.openxmlformats.org/officeDocument/2006/relationships/hyperlink" Target="https://www.pensionsdashboardsprogramme.org.uk/publications/events-webinars/define-data-standards-webinar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jpeg"/><Relationship Id="rId2" Type="http://schemas.openxmlformats.org/officeDocument/2006/relationships/hyperlink" Target="https://assets.publishing.service.gov.uk/media/63d3e9a5e90e0773ddd30a8f/understanding-member-engagement-with-workplace-pension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oyallondon.com/siteassets/site-docs/pensions/pdfnapd0014-workplace-pensions-are-they-working-hard-enough.pdf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library.standardlife.co.uk/better-help-better-outcomes-full-report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gqlhosts-prod.moneyhelper.org.uk/content/dam/pdp/assets/pdfs/moneyhelper-pensions-dashboard-consumer-testing-plan-publication.pdf" TargetMode="External"/><Relationship Id="rId3" Type="http://schemas.openxmlformats.org/officeDocument/2006/relationships/hyperlink" Target="https://www.seic.com/sites/default/files/2022-12/Creating%20an%20ownership%20mindset%20with%20DC%20members_SEI_December%202022.pdf" TargetMode="External"/><Relationship Id="rId7" Type="http://schemas.openxmlformats.org/officeDocument/2006/relationships/hyperlink" Target="https://library.standardlife.co.uk/A-roadmap-to-adequate-retirement-incomes-for-all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ensionspolicyinstitute.org.uk/media/f4fln41r/20240215-what-could-effective-pensions-engagement-look-like.pdf" TargetMode="External"/><Relationship Id="rId5" Type="http://schemas.openxmlformats.org/officeDocument/2006/relationships/hyperlink" Target="https://content.capita.com/l/824863/2023-10-16/3j4t7x/824863/1697446947fuajNl90/Capita_Pension_Dashboard_Report.pdf" TargetMode="External"/><Relationship Id="rId4" Type="http://schemas.openxmlformats.org/officeDocument/2006/relationships/hyperlink" Target="https://www.wtwco.com/en-gb/insights/2023/08/five-ways-people-may-engage-with-pensions-dashboard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nsionfusion.com/news/we-won-best-thought-leadership-pensions-age-awards" TargetMode="External"/><Relationship Id="rId13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hyperlink" Target="https://www.pensionsuk.org.uk/Policy-and-Research/Topics/Pensions-Dashboards" TargetMode="External"/><Relationship Id="rId17" Type="http://schemas.openxmlformats.org/officeDocument/2006/relationships/hyperlink" Target="https://www.dashboardideas.co.uk/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moneyhub.com/personal-finance-tech/pensions-dashboards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openxmlformats.org/officeDocument/2006/relationships/hyperlink" Target="https://www.pensionfusion.com/news/pension-fusion-release-large-scale-pensions-dashboards-research-matching" TargetMode="External"/><Relationship Id="rId4" Type="http://schemas.openxmlformats.org/officeDocument/2006/relationships/hyperlink" Target="https://www.pasa-uk.com/dashboard/" TargetMode="External"/><Relationship Id="rId9" Type="http://schemas.openxmlformats.org/officeDocument/2006/relationships/image" Target="../media/image4.jpg"/><Relationship Id="rId14" Type="http://schemas.openxmlformats.org/officeDocument/2006/relationships/hyperlink" Target="https://www.pensionsdashboardsprogramme.org.uk/publications/events-webinars/define-data-standards-webina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nsionsdashboardsprogramme.org.uk/publications/reports-and-analysis/consumer-testing-moneyhelper-pensions-dashboard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ensionsdashboardsprogramme.org.uk/publications/blogs/moneyhelper-pensions-dashboard-update-low-volume-testing-begin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A cell phone with a message on the screen&#10;&#10;Description automatically generated">
            <a:extLst>
              <a:ext uri="{FF2B5EF4-FFF2-40B4-BE49-F238E27FC236}">
                <a16:creationId xmlns:a16="http://schemas.microsoft.com/office/drawing/2014/main" id="{872E1757-ED76-CD3D-D1EF-7DBD99226C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5002" r="27986" b="5884"/>
          <a:stretch/>
        </p:blipFill>
        <p:spPr>
          <a:xfrm>
            <a:off x="7044846" y="293106"/>
            <a:ext cx="4555220" cy="61560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696AB8B-0680-CC88-8629-426B9374F701}"/>
              </a:ext>
            </a:extLst>
          </p:cNvPr>
          <p:cNvSpPr txBox="1">
            <a:spLocks/>
          </p:cNvSpPr>
          <p:nvPr/>
        </p:nvSpPr>
        <p:spPr>
          <a:xfrm>
            <a:off x="551676" y="1672033"/>
            <a:ext cx="8168363" cy="736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Pensions Dashboards and</a:t>
            </a:r>
            <a:br>
              <a:rPr lang="en-US" sz="40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Segmentation</a:t>
            </a:r>
            <a:endParaRPr lang="en-GB" sz="4000" b="1" dirty="0">
              <a:solidFill>
                <a:srgbClr val="0067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CFF8E62-F370-CBCE-A674-5C7F1226A0B4}"/>
              </a:ext>
            </a:extLst>
          </p:cNvPr>
          <p:cNvSpPr txBox="1">
            <a:spLocks/>
          </p:cNvSpPr>
          <p:nvPr/>
        </p:nvSpPr>
        <p:spPr>
          <a:xfrm>
            <a:off x="614706" y="4715656"/>
            <a:ext cx="6656468" cy="331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B1"/>
                </a:solidFill>
              </a:rPr>
              <a:t>Richard Smith</a:t>
            </a:r>
            <a:br>
              <a:rPr lang="en-US" sz="2400" dirty="0">
                <a:solidFill>
                  <a:srgbClr val="0067B1"/>
                </a:solidFill>
              </a:rPr>
            </a:br>
            <a:r>
              <a:rPr lang="en-US" sz="2400" dirty="0">
                <a:solidFill>
                  <a:srgbClr val="0067B1"/>
                </a:solidFill>
              </a:rPr>
              <a:t>Independent Pensions Dashboards Consultant</a:t>
            </a:r>
          </a:p>
        </p:txBody>
      </p:sp>
      <p:pic>
        <p:nvPicPr>
          <p:cNvPr id="5" name="Google Shape;89;p1">
            <a:hlinkClick r:id="rId4"/>
            <a:extLst>
              <a:ext uri="{FF2B5EF4-FFF2-40B4-BE49-F238E27FC236}">
                <a16:creationId xmlns:a16="http://schemas.microsoft.com/office/drawing/2014/main" id="{7A1C3424-ADE3-B35E-EFD7-92CEA9E3DB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8530" y="5833120"/>
            <a:ext cx="720000" cy="39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0;p1">
            <a:hlinkClick r:id="rId6"/>
            <a:extLst>
              <a:ext uri="{FF2B5EF4-FFF2-40B4-BE49-F238E27FC236}">
                <a16:creationId xmlns:a16="http://schemas.microsoft.com/office/drawing/2014/main" id="{1F8FF2A2-CBC8-C6F4-0E61-19257071691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7135" y="5883329"/>
            <a:ext cx="1152000" cy="29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3;p1">
            <a:hlinkClick r:id="rId8"/>
            <a:extLst>
              <a:ext uri="{FF2B5EF4-FFF2-40B4-BE49-F238E27FC236}">
                <a16:creationId xmlns:a16="http://schemas.microsoft.com/office/drawing/2014/main" id="{738A61F9-2727-F40E-CF9E-7ADBFEED6BF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45487" y="5813072"/>
            <a:ext cx="928875" cy="4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10"/>
            <a:extLst>
              <a:ext uri="{FF2B5EF4-FFF2-40B4-BE49-F238E27FC236}">
                <a16:creationId xmlns:a16="http://schemas.microsoft.com/office/drawing/2014/main" id="{860DA907-AD9A-45CB-EB03-B5EB5FE253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5490" y="5829092"/>
            <a:ext cx="720000" cy="454857"/>
          </a:xfrm>
          <a:prstGeom prst="rect">
            <a:avLst/>
          </a:prstGeom>
        </p:spPr>
      </p:pic>
      <p:pic>
        <p:nvPicPr>
          <p:cNvPr id="9" name="Picture 8">
            <a:hlinkClick r:id="rId12"/>
            <a:extLst>
              <a:ext uri="{FF2B5EF4-FFF2-40B4-BE49-F238E27FC236}">
                <a16:creationId xmlns:a16="http://schemas.microsoft.com/office/drawing/2014/main" id="{E82CC4A8-5661-A839-C9A5-0163E12444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978" y="5847725"/>
            <a:ext cx="720000" cy="343821"/>
          </a:xfrm>
          <a:prstGeom prst="rect">
            <a:avLst/>
          </a:prstGeom>
        </p:spPr>
      </p:pic>
      <p:pic>
        <p:nvPicPr>
          <p:cNvPr id="13" name="Picture 12">
            <a:hlinkClick r:id="rId14"/>
            <a:extLst>
              <a:ext uri="{FF2B5EF4-FFF2-40B4-BE49-F238E27FC236}">
                <a16:creationId xmlns:a16="http://schemas.microsoft.com/office/drawing/2014/main" id="{90E9A48C-F11A-4D3F-163D-6AB8CF8019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6086" y="5800932"/>
            <a:ext cx="1445235" cy="432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AF136-7189-7240-58DD-C6E15C16DC80}"/>
              </a:ext>
            </a:extLst>
          </p:cNvPr>
          <p:cNvSpPr txBox="1">
            <a:spLocks/>
          </p:cNvSpPr>
          <p:nvPr/>
        </p:nvSpPr>
        <p:spPr>
          <a:xfrm>
            <a:off x="559819" y="3401615"/>
            <a:ext cx="6656468" cy="331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67B1"/>
                </a:solidFill>
              </a:rPr>
              <a:t>Pension PlayPen Online Coffee Morning</a:t>
            </a:r>
            <a:br>
              <a:rPr lang="en-US" sz="2400" dirty="0">
                <a:solidFill>
                  <a:srgbClr val="0067B1"/>
                </a:solidFill>
              </a:rPr>
            </a:br>
            <a:r>
              <a:rPr lang="en-US" sz="2400" dirty="0">
                <a:solidFill>
                  <a:srgbClr val="0067B1"/>
                </a:solidFill>
              </a:rPr>
              <a:t>Tuesday 14 October 2025, 10:30-11:30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294305-AEC5-E4F8-5616-BCE0DFECFE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185" y="382697"/>
            <a:ext cx="2660208" cy="64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77C0CC9-862A-8669-6DC0-45605602FB61}"/>
              </a:ext>
            </a:extLst>
          </p:cNvPr>
          <p:cNvSpPr txBox="1">
            <a:spLocks/>
          </p:cNvSpPr>
          <p:nvPr/>
        </p:nvSpPr>
        <p:spPr>
          <a:xfrm>
            <a:off x="639256" y="6347722"/>
            <a:ext cx="6656468" cy="33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0067B1"/>
                </a:solidFill>
              </a:rPr>
              <a:t>Dashboards blog (since 2014): </a:t>
            </a:r>
            <a:r>
              <a:rPr lang="en-US" sz="1400" b="0" dirty="0">
                <a:solidFill>
                  <a:srgbClr val="0067B1"/>
                </a:solidFill>
                <a:hlinkClick r:id="rId17"/>
              </a:rPr>
              <a:t>DashboardIdeas.co.uk</a:t>
            </a:r>
            <a:endParaRPr lang="en-GB" sz="1400" b="0" dirty="0">
              <a:solidFill>
                <a:srgbClr val="0067B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E18E22E-4437-F907-3347-DC45E3A3E889}"/>
              </a:ext>
            </a:extLst>
          </p:cNvPr>
          <p:cNvSpPr txBox="1">
            <a:spLocks/>
          </p:cNvSpPr>
          <p:nvPr/>
        </p:nvSpPr>
        <p:spPr>
          <a:xfrm>
            <a:off x="643066" y="5482852"/>
            <a:ext cx="6656468" cy="33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0067B1"/>
                </a:solidFill>
              </a:rPr>
              <a:t>Previous dashboards roles (click logos):</a:t>
            </a:r>
            <a:endParaRPr lang="en-GB" sz="1400" b="0" dirty="0">
              <a:solidFill>
                <a:srgbClr val="0067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825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1FB5D-DF2E-FA6C-7510-6BAD6C0EB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369B7B-BE4C-FEAB-DBA6-6B4E5B12CCBA}"/>
              </a:ext>
            </a:extLst>
          </p:cNvPr>
          <p:cNvSpPr txBox="1"/>
          <p:nvPr/>
        </p:nvSpPr>
        <p:spPr>
          <a:xfrm>
            <a:off x="235320" y="80688"/>
            <a:ext cx="1198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Possible MHPD launch timeline? – no more than Richard’s guess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EC57C-B67B-6E12-F6CE-AAD4F3973560}"/>
              </a:ext>
            </a:extLst>
          </p:cNvPr>
          <p:cNvSpPr txBox="1"/>
          <p:nvPr/>
        </p:nvSpPr>
        <p:spPr>
          <a:xfrm>
            <a:off x="353430" y="998898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2025</a:t>
            </a:r>
            <a:endParaRPr lang="en-GB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33CEA5-A786-2270-DFA7-A7B48F29516B}"/>
              </a:ext>
            </a:extLst>
          </p:cNvPr>
          <p:cNvCxnSpPr>
            <a:cxnSpLocks/>
          </p:cNvCxnSpPr>
          <p:nvPr/>
        </p:nvCxnSpPr>
        <p:spPr>
          <a:xfrm>
            <a:off x="342000" y="1460563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95656F2-E4CE-5638-92CB-14CD6B94268A}"/>
              </a:ext>
            </a:extLst>
          </p:cNvPr>
          <p:cNvSpPr txBox="1"/>
          <p:nvPr/>
        </p:nvSpPr>
        <p:spPr>
          <a:xfrm>
            <a:off x="3236677" y="1003016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2026</a:t>
            </a:r>
            <a:endParaRPr lang="en-GB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3E4253-98BB-4D4C-B1BF-082E437CB9A0}"/>
              </a:ext>
            </a:extLst>
          </p:cNvPr>
          <p:cNvCxnSpPr>
            <a:cxnSpLocks/>
          </p:cNvCxnSpPr>
          <p:nvPr/>
        </p:nvCxnSpPr>
        <p:spPr>
          <a:xfrm>
            <a:off x="3225247" y="1464681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BDD9BD-1A7D-302C-B555-B16EEB227173}"/>
              </a:ext>
            </a:extLst>
          </p:cNvPr>
          <p:cNvSpPr txBox="1"/>
          <p:nvPr/>
        </p:nvSpPr>
        <p:spPr>
          <a:xfrm>
            <a:off x="6117960" y="991278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2027</a:t>
            </a:r>
            <a:endParaRPr lang="en-GB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EF84FA-7A69-155B-97DF-CB418EBA88AE}"/>
              </a:ext>
            </a:extLst>
          </p:cNvPr>
          <p:cNvCxnSpPr>
            <a:cxnSpLocks/>
          </p:cNvCxnSpPr>
          <p:nvPr/>
        </p:nvCxnSpPr>
        <p:spPr>
          <a:xfrm>
            <a:off x="6106530" y="1452943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6B4200-9662-AFB5-9C92-3FCDF9B4B8CD}"/>
              </a:ext>
            </a:extLst>
          </p:cNvPr>
          <p:cNvSpPr txBox="1"/>
          <p:nvPr/>
        </p:nvSpPr>
        <p:spPr>
          <a:xfrm>
            <a:off x="8986890" y="991278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2028</a:t>
            </a:r>
            <a:endParaRPr lang="en-GB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CF2624-6756-9000-3322-97CCF3C93AC5}"/>
              </a:ext>
            </a:extLst>
          </p:cNvPr>
          <p:cNvCxnSpPr>
            <a:cxnSpLocks/>
          </p:cNvCxnSpPr>
          <p:nvPr/>
        </p:nvCxnSpPr>
        <p:spPr>
          <a:xfrm>
            <a:off x="8975460" y="1452943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25E3B6C-537F-E831-F620-5C4EF2EFE3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67"/>
          <a:stretch>
            <a:fillRect/>
          </a:stretch>
        </p:blipFill>
        <p:spPr>
          <a:xfrm>
            <a:off x="-4710" y="221893"/>
            <a:ext cx="12204000" cy="641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7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20716 -0.133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65" y="-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73828-D2E0-740B-B651-50A462814B7A}"/>
              </a:ext>
            </a:extLst>
          </p:cNvPr>
          <p:cNvSpPr txBox="1"/>
          <p:nvPr/>
        </p:nvSpPr>
        <p:spPr>
          <a:xfrm>
            <a:off x="235320" y="80688"/>
            <a:ext cx="1198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Possible MHPD launch timeline? – no more than Richard’s guess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66F99-5587-F4E4-C144-20E189C724CE}"/>
              </a:ext>
            </a:extLst>
          </p:cNvPr>
          <p:cNvSpPr txBox="1"/>
          <p:nvPr/>
        </p:nvSpPr>
        <p:spPr>
          <a:xfrm>
            <a:off x="353430" y="998898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2025</a:t>
            </a:r>
            <a:endParaRPr lang="en-GB" sz="2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98BB29-FB26-F5F0-540B-2C7D9E9F7B59}"/>
              </a:ext>
            </a:extLst>
          </p:cNvPr>
          <p:cNvCxnSpPr>
            <a:cxnSpLocks/>
          </p:cNvCxnSpPr>
          <p:nvPr/>
        </p:nvCxnSpPr>
        <p:spPr>
          <a:xfrm>
            <a:off x="342000" y="1460563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9803C0-87DF-CB0C-7DC7-5F076AA5ADE7}"/>
              </a:ext>
            </a:extLst>
          </p:cNvPr>
          <p:cNvSpPr txBox="1"/>
          <p:nvPr/>
        </p:nvSpPr>
        <p:spPr>
          <a:xfrm>
            <a:off x="3236677" y="1003016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2026</a:t>
            </a:r>
            <a:endParaRPr lang="en-GB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F3EC55-3BF8-33F7-0C07-218EDF1F1829}"/>
              </a:ext>
            </a:extLst>
          </p:cNvPr>
          <p:cNvCxnSpPr>
            <a:cxnSpLocks/>
          </p:cNvCxnSpPr>
          <p:nvPr/>
        </p:nvCxnSpPr>
        <p:spPr>
          <a:xfrm>
            <a:off x="3225247" y="1464681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EFF955-5C47-C1FF-0A1F-0F9F5A39944C}"/>
              </a:ext>
            </a:extLst>
          </p:cNvPr>
          <p:cNvSpPr txBox="1"/>
          <p:nvPr/>
        </p:nvSpPr>
        <p:spPr>
          <a:xfrm>
            <a:off x="6117960" y="991278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2027</a:t>
            </a:r>
            <a:endParaRPr lang="en-GB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A99784-5B5F-B411-54DD-4D038A67FDB1}"/>
              </a:ext>
            </a:extLst>
          </p:cNvPr>
          <p:cNvCxnSpPr>
            <a:cxnSpLocks/>
          </p:cNvCxnSpPr>
          <p:nvPr/>
        </p:nvCxnSpPr>
        <p:spPr>
          <a:xfrm>
            <a:off x="6106530" y="1452943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4CA562-1062-FADB-F54D-F65B13B5134D}"/>
              </a:ext>
            </a:extLst>
          </p:cNvPr>
          <p:cNvSpPr txBox="1"/>
          <p:nvPr/>
        </p:nvSpPr>
        <p:spPr>
          <a:xfrm>
            <a:off x="8986890" y="991278"/>
            <a:ext cx="13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2028</a:t>
            </a:r>
            <a:endParaRPr lang="en-GB" sz="24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406AD2-5F2B-14F0-A0A8-110E64A3A8CF}"/>
              </a:ext>
            </a:extLst>
          </p:cNvPr>
          <p:cNvCxnSpPr>
            <a:cxnSpLocks/>
          </p:cNvCxnSpPr>
          <p:nvPr/>
        </p:nvCxnSpPr>
        <p:spPr>
          <a:xfrm>
            <a:off x="8975460" y="1452943"/>
            <a:ext cx="0" cy="48145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B900348-AFCB-C509-CA4C-768FBF4FBFFC}"/>
              </a:ext>
            </a:extLst>
          </p:cNvPr>
          <p:cNvSpPr/>
          <p:nvPr/>
        </p:nvSpPr>
        <p:spPr>
          <a:xfrm>
            <a:off x="5726430" y="3440430"/>
            <a:ext cx="1485895" cy="1405890"/>
          </a:xfrm>
          <a:prstGeom prst="homePlate">
            <a:avLst>
              <a:gd name="adj" fmla="val 1341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6-month notice of public launch</a:t>
            </a: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C6A9B43D-DEE7-0AE2-18C6-C1453B441609}"/>
              </a:ext>
            </a:extLst>
          </p:cNvPr>
          <p:cNvSpPr/>
          <p:nvPr/>
        </p:nvSpPr>
        <p:spPr>
          <a:xfrm>
            <a:off x="7040880" y="4869180"/>
            <a:ext cx="1028698" cy="136017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7D0044-D625-642C-523A-1B5D68EFFE55}"/>
              </a:ext>
            </a:extLst>
          </p:cNvPr>
          <p:cNvSpPr txBox="1"/>
          <p:nvPr/>
        </p:nvSpPr>
        <p:spPr>
          <a:xfrm>
            <a:off x="8058148" y="4869180"/>
            <a:ext cx="4033584" cy="1754326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MHL – MoneyHelper Launch???</a:t>
            </a:r>
            <a:br>
              <a:rPr lang="en-GB" dirty="0">
                <a:solidFill>
                  <a:schemeClr val="bg1"/>
                </a:solidFill>
              </a:rPr>
            </a:b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Public availability of the MoneyHelper Pensions Dashboard (MHPD) – potentially in Spring / Summer 2027</a:t>
            </a:r>
          </a:p>
          <a:p>
            <a:r>
              <a:rPr lang="en-GB" dirty="0">
                <a:solidFill>
                  <a:schemeClr val="bg1"/>
                </a:solidFill>
              </a:rPr>
              <a:t>maybe? (it all depends on the testing)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7F684F-24FD-D560-EBC5-A420F0AA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67"/>
          <a:stretch>
            <a:fillRect/>
          </a:stretch>
        </p:blipFill>
        <p:spPr>
          <a:xfrm>
            <a:off x="1738613" y="1561954"/>
            <a:ext cx="3672000" cy="19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5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DA837-9A69-3B4A-B3F4-949C522E4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F8AB4-289A-B1B5-E4E8-6CE602991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" y="-390288"/>
            <a:ext cx="12168000" cy="76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8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FE512-C00E-FAFA-7824-80A90F1FA7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822"/>
          <a:stretch>
            <a:fillRect/>
          </a:stretch>
        </p:blipFill>
        <p:spPr>
          <a:xfrm>
            <a:off x="15238" y="1"/>
            <a:ext cx="121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4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C597B-6EE3-7D15-9B46-A227776D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D512C46-99EF-4011-0F55-C80249B1E034}"/>
              </a:ext>
            </a:extLst>
          </p:cNvPr>
          <p:cNvSpPr txBox="1"/>
          <p:nvPr/>
        </p:nvSpPr>
        <p:spPr>
          <a:xfrm>
            <a:off x="879643" y="152262"/>
            <a:ext cx="311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2023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097CCF-DE3B-A84D-E023-04E6D0EB4E02}"/>
              </a:ext>
            </a:extLst>
          </p:cNvPr>
          <p:cNvSpPr txBox="1"/>
          <p:nvPr/>
        </p:nvSpPr>
        <p:spPr>
          <a:xfrm>
            <a:off x="4502361" y="150424"/>
            <a:ext cx="311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B6FD85-C392-A7CF-C823-1DE15621F6AB}"/>
              </a:ext>
            </a:extLst>
          </p:cNvPr>
          <p:cNvSpPr txBox="1"/>
          <p:nvPr/>
        </p:nvSpPr>
        <p:spPr>
          <a:xfrm>
            <a:off x="8069997" y="523161"/>
            <a:ext cx="316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/>
              <a:t>“</a:t>
            </a:r>
            <a:r>
              <a:rPr lang="en-US" sz="1600" b="1" i="1" dirty="0"/>
              <a:t>People express regret, shame, anger, hopelessness, confusion and overwhelm … underpinned by low trust in government, in the industry, and in themselves”</a:t>
            </a:r>
            <a:endParaRPr lang="en-GB" sz="1600" b="1" i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123F7E-C6CB-3AFF-0A22-2FBC2C80553B}"/>
              </a:ext>
            </a:extLst>
          </p:cNvPr>
          <p:cNvGrpSpPr/>
          <p:nvPr/>
        </p:nvGrpSpPr>
        <p:grpSpPr>
          <a:xfrm>
            <a:off x="868627" y="1880748"/>
            <a:ext cx="3112390" cy="4638231"/>
            <a:chOff x="868627" y="1880748"/>
            <a:chExt cx="3112390" cy="46382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BA8C82-C87B-2499-1E64-286E86BC2CDD}"/>
                </a:ext>
              </a:extLst>
            </p:cNvPr>
            <p:cNvSpPr txBox="1"/>
            <p:nvPr/>
          </p:nvSpPr>
          <p:spPr>
            <a:xfrm>
              <a:off x="868627" y="6057314"/>
              <a:ext cx="3112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In-depth qualitative interviews with</a:t>
              </a:r>
              <a:br>
                <a:rPr lang="en-GB" sz="1200" dirty="0"/>
              </a:br>
              <a:r>
                <a:rPr lang="en-GB" sz="1200" dirty="0"/>
                <a:t>60 individuals with workplace pensions</a:t>
              </a:r>
            </a:p>
          </p:txBody>
        </p:sp>
        <p:sp>
          <p:nvSpPr>
            <p:cNvPr id="7" name="Rectangle: Rounded Corners 6">
              <a:hlinkClick r:id="rId2"/>
              <a:extLst>
                <a:ext uri="{FF2B5EF4-FFF2-40B4-BE49-F238E27FC236}">
                  <a16:creationId xmlns:a16="http://schemas.microsoft.com/office/drawing/2014/main" id="{AB61D221-D6BF-8F68-0EEC-78E38E978A04}"/>
                </a:ext>
              </a:extLst>
            </p:cNvPr>
            <p:cNvSpPr/>
            <p:nvPr/>
          </p:nvSpPr>
          <p:spPr>
            <a:xfrm>
              <a:off x="985346" y="1880748"/>
              <a:ext cx="2880000" cy="4068361"/>
            </a:xfrm>
            <a:prstGeom prst="roundRect">
              <a:avLst>
                <a:gd name="adj" fmla="val 6318"/>
              </a:avLst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3515B29-40B2-74B2-25B9-FEB588050909}"/>
              </a:ext>
            </a:extLst>
          </p:cNvPr>
          <p:cNvSpPr txBox="1"/>
          <p:nvPr/>
        </p:nvSpPr>
        <p:spPr>
          <a:xfrm>
            <a:off x="867575" y="773014"/>
            <a:ext cx="3112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/>
              <a:t>“Attitudes to pensions are characterised by detachment, complacency and fear”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E521F2-12BA-00B6-611F-B4F62225713E}"/>
              </a:ext>
            </a:extLst>
          </p:cNvPr>
          <p:cNvGrpSpPr/>
          <p:nvPr/>
        </p:nvGrpSpPr>
        <p:grpSpPr>
          <a:xfrm>
            <a:off x="8126922" y="1899106"/>
            <a:ext cx="3112390" cy="4618024"/>
            <a:chOff x="8126922" y="1899106"/>
            <a:chExt cx="3112390" cy="461802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2DB483-F1A6-ADE0-0C2B-1AAB30BF1EED}"/>
                </a:ext>
              </a:extLst>
            </p:cNvPr>
            <p:cNvSpPr txBox="1"/>
            <p:nvPr/>
          </p:nvSpPr>
          <p:spPr>
            <a:xfrm>
              <a:off x="8126922" y="6055465"/>
              <a:ext cx="3112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Deliberative panel of 30 consumers</a:t>
              </a:r>
              <a:br>
                <a:rPr lang="en-US" sz="1200" dirty="0"/>
              </a:br>
              <a:r>
                <a:rPr lang="en-US" sz="1200" dirty="0"/>
                <a:t>approaching, or in, retirement</a:t>
              </a:r>
              <a:endParaRPr lang="en-GB" sz="1200" dirty="0"/>
            </a:p>
          </p:txBody>
        </p:sp>
        <p:sp>
          <p:nvSpPr>
            <p:cNvPr id="15" name="Rectangle: Rounded Corners 14">
              <a:hlinkClick r:id="rId4"/>
              <a:extLst>
                <a:ext uri="{FF2B5EF4-FFF2-40B4-BE49-F238E27FC236}">
                  <a16:creationId xmlns:a16="http://schemas.microsoft.com/office/drawing/2014/main" id="{B5E75566-F402-A2DB-BCBF-1D444E3BC897}"/>
                </a:ext>
              </a:extLst>
            </p:cNvPr>
            <p:cNvSpPr/>
            <p:nvPr/>
          </p:nvSpPr>
          <p:spPr>
            <a:xfrm>
              <a:off x="8197732" y="1899106"/>
              <a:ext cx="2880000" cy="4068361"/>
            </a:xfrm>
            <a:prstGeom prst="roundRect">
              <a:avLst>
                <a:gd name="adj" fmla="val 6318"/>
              </a:avLst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A26601-66F1-6D17-9789-1C75C40F776B}"/>
              </a:ext>
            </a:extLst>
          </p:cNvPr>
          <p:cNvGrpSpPr/>
          <p:nvPr/>
        </p:nvGrpSpPr>
        <p:grpSpPr>
          <a:xfrm>
            <a:off x="4458295" y="1889927"/>
            <a:ext cx="3112390" cy="4627214"/>
            <a:chOff x="4458295" y="1889927"/>
            <a:chExt cx="3112390" cy="4627214"/>
          </a:xfrm>
        </p:grpSpPr>
        <p:sp>
          <p:nvSpPr>
            <p:cNvPr id="14" name="Rectangle: Rounded Corners 13">
              <a:hlinkClick r:id="rId6"/>
              <a:extLst>
                <a:ext uri="{FF2B5EF4-FFF2-40B4-BE49-F238E27FC236}">
                  <a16:creationId xmlns:a16="http://schemas.microsoft.com/office/drawing/2014/main" id="{1F1D32DA-2432-9073-CAF5-568FAF868934}"/>
                </a:ext>
              </a:extLst>
            </p:cNvPr>
            <p:cNvSpPr/>
            <p:nvPr/>
          </p:nvSpPr>
          <p:spPr>
            <a:xfrm>
              <a:off x="4575013" y="1889927"/>
              <a:ext cx="2880000" cy="4068361"/>
            </a:xfrm>
            <a:prstGeom prst="roundRect">
              <a:avLst>
                <a:gd name="adj" fmla="val 6318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6212A7-B80D-1A49-AF2D-0B12D0AD6874}"/>
                </a:ext>
              </a:extLst>
            </p:cNvPr>
            <p:cNvSpPr txBox="1"/>
            <p:nvPr/>
          </p:nvSpPr>
          <p:spPr>
            <a:xfrm>
              <a:off x="4458295" y="6055476"/>
              <a:ext cx="3112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Online survey 4,500 UK adults</a:t>
              </a:r>
              <a:br>
                <a:rPr lang="en-US" sz="1200" dirty="0"/>
              </a:br>
              <a:r>
                <a:rPr lang="en-US" sz="1200" dirty="0"/>
                <a:t> all with one or more pensions</a:t>
              </a:r>
              <a:endParaRPr lang="en-GB" sz="12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960E814-FA97-97D0-566E-551A44F494A2}"/>
              </a:ext>
            </a:extLst>
          </p:cNvPr>
          <p:cNvSpPr txBox="1"/>
          <p:nvPr/>
        </p:nvSpPr>
        <p:spPr>
          <a:xfrm>
            <a:off x="8025928" y="148586"/>
            <a:ext cx="311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2025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027EC0-53FD-0314-2D27-B886DD1E47A7}"/>
              </a:ext>
            </a:extLst>
          </p:cNvPr>
          <p:cNvSpPr txBox="1"/>
          <p:nvPr/>
        </p:nvSpPr>
        <p:spPr>
          <a:xfrm>
            <a:off x="4413174" y="782193"/>
            <a:ext cx="3112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/>
              <a:t>“People are</a:t>
            </a:r>
            <a:br>
              <a:rPr lang="en-GB" sz="1600" b="1" i="1" dirty="0"/>
            </a:br>
            <a:r>
              <a:rPr lang="en-GB" sz="1600" b="1" i="1" dirty="0"/>
              <a:t>more likely to feel</a:t>
            </a:r>
            <a:br>
              <a:rPr lang="en-GB" sz="1600" b="1" i="1" dirty="0"/>
            </a:br>
            <a:r>
              <a:rPr lang="en-GB" sz="1600" b="1" i="1" dirty="0"/>
              <a:t>anxiety and uncertainty”</a:t>
            </a:r>
          </a:p>
        </p:txBody>
      </p:sp>
    </p:spTree>
    <p:extLst>
      <p:ext uri="{BB962C8B-B14F-4D97-AF65-F5344CB8AC3E}">
        <p14:creationId xmlns:p14="http://schemas.microsoft.com/office/powerpoint/2010/main" val="188193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12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565A-B642-C562-F7C0-8AD8FD18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AEE178-CC73-6DEA-7568-8FEBC71A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" y="-390288"/>
            <a:ext cx="12168000" cy="76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0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C9072C-F1BF-BC44-F017-0D59395672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60" r="27901"/>
          <a:stretch>
            <a:fillRect/>
          </a:stretch>
        </p:blipFill>
        <p:spPr>
          <a:xfrm>
            <a:off x="1108710" y="822960"/>
            <a:ext cx="4077150" cy="57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485187-98E9-A1D0-9779-EEEB448F1D7B}"/>
              </a:ext>
            </a:extLst>
          </p:cNvPr>
          <p:cNvSpPr txBox="1"/>
          <p:nvPr/>
        </p:nvSpPr>
        <p:spPr>
          <a:xfrm>
            <a:off x="235320" y="80688"/>
            <a:ext cx="1168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SEI Master Trust research, by Ignition House, 2022</a:t>
            </a:r>
            <a:endParaRPr lang="en-GB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65CDC2-AC37-E266-D710-9EC7B0EB7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64" r="27896"/>
          <a:stretch>
            <a:fillRect/>
          </a:stretch>
        </p:blipFill>
        <p:spPr>
          <a:xfrm rot="5400000">
            <a:off x="6770370" y="758190"/>
            <a:ext cx="4077150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AD5406-7D00-AECF-5897-816593748B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864" r="27896" b="82250"/>
          <a:stretch>
            <a:fillRect/>
          </a:stretch>
        </p:blipFill>
        <p:spPr>
          <a:xfrm>
            <a:off x="5932170" y="1611607"/>
            <a:ext cx="5760000" cy="1444414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2B3D6-3C40-5E29-CCD8-F50B565B04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233" t="29775" r="29760" b="33860"/>
          <a:stretch>
            <a:fillRect/>
          </a:stretch>
        </p:blipFill>
        <p:spPr>
          <a:xfrm>
            <a:off x="6332220" y="2563079"/>
            <a:ext cx="5328000" cy="31044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56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ADB3D-B155-5002-1CB8-C10D8082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A40295C-F481-6B09-95B0-F45F76667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52" t="12000" r="22743" b="4011"/>
          <a:stretch>
            <a:fillRect/>
          </a:stretch>
        </p:blipFill>
        <p:spPr>
          <a:xfrm>
            <a:off x="6838950" y="822960"/>
            <a:ext cx="4077150" cy="57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18C91-B7A8-0799-EA5A-C8D0CECE2C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347" t="12000" r="19048" b="4011"/>
          <a:stretch>
            <a:fillRect/>
          </a:stretch>
        </p:blipFill>
        <p:spPr>
          <a:xfrm>
            <a:off x="1108710" y="822960"/>
            <a:ext cx="4077150" cy="57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83D55A-89DD-FCAA-16D1-921EF3E120C7}"/>
              </a:ext>
            </a:extLst>
          </p:cNvPr>
          <p:cNvSpPr txBox="1"/>
          <p:nvPr/>
        </p:nvSpPr>
        <p:spPr>
          <a:xfrm>
            <a:off x="235320" y="80688"/>
            <a:ext cx="1168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WTW blog article drawing on administration experience, 2023</a:t>
            </a:r>
            <a:endParaRPr lang="en-GB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533ACF-2FEA-C620-596D-4EFFA820A4EB}"/>
              </a:ext>
            </a:extLst>
          </p:cNvPr>
          <p:cNvSpPr/>
          <p:nvPr/>
        </p:nvSpPr>
        <p:spPr>
          <a:xfrm>
            <a:off x="1108710" y="822960"/>
            <a:ext cx="4077150" cy="57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5A924A-4710-8DFB-F622-6DB5F78A20E4}"/>
              </a:ext>
            </a:extLst>
          </p:cNvPr>
          <p:cNvSpPr/>
          <p:nvPr/>
        </p:nvSpPr>
        <p:spPr>
          <a:xfrm>
            <a:off x="6838950" y="826770"/>
            <a:ext cx="4077150" cy="576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8113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7311A-596D-6FDC-6829-70E0052C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8B8D30-E41E-E947-99C4-FFD1F38780D0}"/>
              </a:ext>
            </a:extLst>
          </p:cNvPr>
          <p:cNvSpPr txBox="1"/>
          <p:nvPr/>
        </p:nvSpPr>
        <p:spPr>
          <a:xfrm>
            <a:off x="235320" y="80688"/>
            <a:ext cx="1168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Capita independent research, 2023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8CA7F-F9FB-482B-EAAB-3535EA63C4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95" r="8264"/>
          <a:stretch>
            <a:fillRect/>
          </a:stretch>
        </p:blipFill>
        <p:spPr>
          <a:xfrm>
            <a:off x="342900" y="822961"/>
            <a:ext cx="5760000" cy="43092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81E2841-46CA-40FF-2FD8-4D0D581C1C86}"/>
              </a:ext>
            </a:extLst>
          </p:cNvPr>
          <p:cNvGrpSpPr>
            <a:grpSpLocks noChangeAspect="1"/>
          </p:cNvGrpSpPr>
          <p:nvPr/>
        </p:nvGrpSpPr>
        <p:grpSpPr>
          <a:xfrm>
            <a:off x="7044690" y="811531"/>
            <a:ext cx="4104242" cy="5760000"/>
            <a:chOff x="6530340" y="822961"/>
            <a:chExt cx="4674870" cy="656081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06F7-3E05-D70F-1D5D-EC3B41CAB2FA}"/>
                </a:ext>
              </a:extLst>
            </p:cNvPr>
            <p:cNvSpPr/>
            <p:nvPr/>
          </p:nvSpPr>
          <p:spPr>
            <a:xfrm>
              <a:off x="6530340" y="822961"/>
              <a:ext cx="4674870" cy="6560819"/>
            </a:xfrm>
            <a:prstGeom prst="rect">
              <a:avLst/>
            </a:prstGeom>
            <a:solidFill>
              <a:srgbClr val="0208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5ACE37-381E-73BC-1B84-517FA82D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028" r="9409" b="81408"/>
            <a:stretch>
              <a:fillRect/>
            </a:stretch>
          </p:blipFill>
          <p:spPr>
            <a:xfrm>
              <a:off x="6681032" y="845820"/>
              <a:ext cx="4011930" cy="127502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AB68E8-3077-2AA7-B24D-3CCCFF3C0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028" t="81408" r="9409"/>
            <a:stretch>
              <a:fillRect/>
            </a:stretch>
          </p:blipFill>
          <p:spPr>
            <a:xfrm>
              <a:off x="6816090" y="1426264"/>
              <a:ext cx="4011930" cy="12750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13BB98-C589-84CD-7FE6-A5C3B2A87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98" r="51667" b="82868"/>
            <a:stretch>
              <a:fillRect/>
            </a:stretch>
          </p:blipFill>
          <p:spPr>
            <a:xfrm>
              <a:off x="6636674" y="2446020"/>
              <a:ext cx="4392930" cy="11748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21E535-E032-8181-8395-EB44CD8B8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98" t="81111" r="50534"/>
            <a:stretch>
              <a:fillRect/>
            </a:stretch>
          </p:blipFill>
          <p:spPr>
            <a:xfrm>
              <a:off x="6530340" y="3074671"/>
              <a:ext cx="4517230" cy="12954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6E7E71-8F4D-82A7-7E24-9A2660DE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7531" t="40235" r="13933" b="43800"/>
            <a:stretch>
              <a:fillRect/>
            </a:stretch>
          </p:blipFill>
          <p:spPr>
            <a:xfrm>
              <a:off x="6723396" y="4099154"/>
              <a:ext cx="4228347" cy="10948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8DBC863-E977-A7F5-F288-28DE44937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466" t="31053" r="51597" b="53128"/>
            <a:stretch>
              <a:fillRect/>
            </a:stretch>
          </p:blipFill>
          <p:spPr>
            <a:xfrm>
              <a:off x="6692576" y="4556357"/>
              <a:ext cx="4272414" cy="108493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C945E9D-DF4D-2AC7-D99C-001EBDE1F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466" t="47225" r="51597" b="42442"/>
            <a:stretch>
              <a:fillRect/>
            </a:stretch>
          </p:blipFill>
          <p:spPr>
            <a:xfrm>
              <a:off x="6775156" y="5646420"/>
              <a:ext cx="4272414" cy="7086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A9520B3-CF72-791D-7CDF-CCB36F59A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1368" t="81513" r="10541" b="371"/>
            <a:stretch>
              <a:fillRect/>
            </a:stretch>
          </p:blipFill>
          <p:spPr>
            <a:xfrm>
              <a:off x="6758940" y="5962246"/>
              <a:ext cx="4179570" cy="1242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617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064A7-7405-E763-C788-15AF429CE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1A709-B670-EC31-1E12-F7DC5FBBB210}"/>
              </a:ext>
            </a:extLst>
          </p:cNvPr>
          <p:cNvSpPr txBox="1"/>
          <p:nvPr/>
        </p:nvSpPr>
        <p:spPr>
          <a:xfrm>
            <a:off x="235320" y="80688"/>
            <a:ext cx="1168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Pensions Policy Institute (PPI), Engagement policy paper, 2024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B9A2C9-658F-C3F9-EE40-7420ED6C06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7" r="6107"/>
          <a:stretch>
            <a:fillRect/>
          </a:stretch>
        </p:blipFill>
        <p:spPr>
          <a:xfrm>
            <a:off x="5977440" y="2480311"/>
            <a:ext cx="5760000" cy="41008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1EC2E6-942B-AE31-44E2-EBEF1F5F53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8" r="6107" b="32204"/>
          <a:stretch>
            <a:fillRect/>
          </a:stretch>
        </p:blipFill>
        <p:spPr>
          <a:xfrm>
            <a:off x="3211830" y="2480273"/>
            <a:ext cx="8518050" cy="4100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613CE-6D91-2145-0E10-910CF0F9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07" r="6107"/>
          <a:stretch>
            <a:fillRect/>
          </a:stretch>
        </p:blipFill>
        <p:spPr>
          <a:xfrm>
            <a:off x="353880" y="822961"/>
            <a:ext cx="5760000" cy="41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64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C33D3-2370-AA4A-685C-412B7F1F18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11" r="22534"/>
          <a:stretch>
            <a:fillRect/>
          </a:stretch>
        </p:blipFill>
        <p:spPr>
          <a:xfrm>
            <a:off x="320040" y="297180"/>
            <a:ext cx="5648040" cy="6264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21F85C-D952-297C-1043-9B5D0501E504}"/>
              </a:ext>
            </a:extLst>
          </p:cNvPr>
          <p:cNvGrpSpPr/>
          <p:nvPr/>
        </p:nvGrpSpPr>
        <p:grpSpPr>
          <a:xfrm>
            <a:off x="6195060" y="274320"/>
            <a:ext cx="5722500" cy="6300000"/>
            <a:chOff x="6195060" y="274320"/>
            <a:chExt cx="5722500" cy="630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EAABED-C515-1FDF-0688-6305F037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903" r="22327"/>
            <a:stretch>
              <a:fillRect/>
            </a:stretch>
          </p:blipFill>
          <p:spPr>
            <a:xfrm>
              <a:off x="6195060" y="274320"/>
              <a:ext cx="5722500" cy="63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FFB28B-3DE3-0BA5-99B3-4E0471047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8195" r="22431" b="32668"/>
            <a:stretch>
              <a:fillRect/>
            </a:stretch>
          </p:blipFill>
          <p:spPr>
            <a:xfrm>
              <a:off x="6960870" y="2354580"/>
              <a:ext cx="4948560" cy="42176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06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9A87-0D35-948C-2C9A-1ADD24D82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B456E6-2834-39C6-F593-CB21EDCB16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12" r="28021"/>
          <a:stretch>
            <a:fillRect/>
          </a:stretch>
        </p:blipFill>
        <p:spPr>
          <a:xfrm>
            <a:off x="1120140" y="822960"/>
            <a:ext cx="4042833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CD55FF-5B46-9AA6-F01B-E87A2E5957DC}"/>
              </a:ext>
            </a:extLst>
          </p:cNvPr>
          <p:cNvSpPr txBox="1"/>
          <p:nvPr/>
        </p:nvSpPr>
        <p:spPr>
          <a:xfrm>
            <a:off x="235320" y="80688"/>
            <a:ext cx="116854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Standard Life Centre for the Future of Retirement research, with Frontier Economics, 2024</a:t>
            </a:r>
            <a:endParaRPr lang="en-GB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181F7-2CEA-1804-5E3C-8C1C5D367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864" r="27896"/>
          <a:stretch>
            <a:fillRect/>
          </a:stretch>
        </p:blipFill>
        <p:spPr>
          <a:xfrm rot="5400000">
            <a:off x="6758940" y="758190"/>
            <a:ext cx="4077150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77C941-797D-4C73-948D-FCA15AAA4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068" t="1" r="29583" b="49539"/>
          <a:stretch>
            <a:fillRect/>
          </a:stretch>
        </p:blipFill>
        <p:spPr>
          <a:xfrm>
            <a:off x="6095999" y="1599592"/>
            <a:ext cx="5345431" cy="40771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102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1E399-0675-604F-4554-9EA17ADE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" y="-390288"/>
            <a:ext cx="12168000" cy="7604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AACAD-FBAB-532C-6407-8279EF4322D2}"/>
              </a:ext>
            </a:extLst>
          </p:cNvPr>
          <p:cNvSpPr txBox="1"/>
          <p:nvPr/>
        </p:nvSpPr>
        <p:spPr>
          <a:xfrm>
            <a:off x="1972022" y="980502"/>
            <a:ext cx="6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0A350-22F5-A0CD-36FB-534CD4C68E8C}"/>
              </a:ext>
            </a:extLst>
          </p:cNvPr>
          <p:cNvSpPr txBox="1"/>
          <p:nvPr/>
        </p:nvSpPr>
        <p:spPr>
          <a:xfrm>
            <a:off x="11356582" y="978664"/>
            <a:ext cx="6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9%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909BB-D02F-58CD-3263-C55E9718435A}"/>
              </a:ext>
            </a:extLst>
          </p:cNvPr>
          <p:cNvSpPr txBox="1"/>
          <p:nvPr/>
        </p:nvSpPr>
        <p:spPr>
          <a:xfrm>
            <a:off x="6619314" y="978664"/>
            <a:ext cx="6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D53E0-1AB4-6F76-77DF-0AE8165F4D5B}"/>
              </a:ext>
            </a:extLst>
          </p:cNvPr>
          <p:cNvSpPr txBox="1"/>
          <p:nvPr/>
        </p:nvSpPr>
        <p:spPr>
          <a:xfrm>
            <a:off x="4292917" y="976826"/>
            <a:ext cx="6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21E4B9-590A-A051-5643-E87FAFC603FF}"/>
              </a:ext>
            </a:extLst>
          </p:cNvPr>
          <p:cNvSpPr txBox="1"/>
          <p:nvPr/>
        </p:nvSpPr>
        <p:spPr>
          <a:xfrm>
            <a:off x="8962234" y="974988"/>
            <a:ext cx="6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23%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1D2835-9647-2FA4-E251-779AD7B1E9A1}"/>
              </a:ext>
            </a:extLst>
          </p:cNvPr>
          <p:cNvSpPr txBox="1"/>
          <p:nvPr/>
        </p:nvSpPr>
        <p:spPr>
          <a:xfrm>
            <a:off x="9129328" y="580221"/>
            <a:ext cx="6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62182"/>
                </a:solidFill>
              </a:rPr>
              <a:t>65%</a:t>
            </a:r>
          </a:p>
        </p:txBody>
      </p:sp>
    </p:spTree>
    <p:extLst>
      <p:ext uri="{BB962C8B-B14F-4D97-AF65-F5344CB8AC3E}">
        <p14:creationId xmlns:p14="http://schemas.microsoft.com/office/powerpoint/2010/main" val="2545899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B6E9A13-6F1C-9C9A-0BC1-A8196DBE6CFD}"/>
              </a:ext>
            </a:extLst>
          </p:cNvPr>
          <p:cNvSpPr txBox="1"/>
          <p:nvPr/>
        </p:nvSpPr>
        <p:spPr>
          <a:xfrm>
            <a:off x="46716" y="681522"/>
            <a:ext cx="5452552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79500" algn="l"/>
              </a:tabLst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ringing together 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various consumer </a:t>
            </a:r>
            <a:r>
              <a:rPr lang="en-US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segmentation findings, models and 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thinking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from:</a:t>
            </a: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079500" algn="l"/>
              </a:tabLst>
            </a:pP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079500" algn="l"/>
              </a:tabLst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2022:	SEI Master Trust (and 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Ignition House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  <a:p>
            <a:pPr defTabSz="1079500"/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2023:	WTW, 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blog based on admin experience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Capita (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Independent research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2024:	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Pensions Policy Institute (PPI)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Standard Life Centre Future Roadmap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2025:	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MoneyHelper Pensions Dashboard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defTabSz="1079500"/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1079500"/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plus, the </a:t>
            </a:r>
            <a:r>
              <a:rPr lang="en-US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 pensions dashboards experience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of: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a) five continental European dashboards teams*, and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b) testing private sector dashboards at Moneyhub</a:t>
            </a:r>
            <a:endParaRPr lang="en-US" dirty="0">
              <a:solidFill>
                <a:srgbClr val="FF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079500" algn="l"/>
              </a:tabLst>
            </a:pPr>
            <a:b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suggests the synthesised model on the right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(based on c.40m UK Working Age Adults (WAAs)).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079500" algn="l"/>
              </a:tabLst>
            </a:pPr>
            <a:endParaRPr lang="en-US" sz="24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079500" algn="l"/>
              </a:tabLst>
            </a:pPr>
            <a:endParaRPr lang="en-US" sz="24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1079500" algn="l"/>
              </a:tabLst>
            </a:pPr>
            <a:br>
              <a:rPr lang="en-US" sz="2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 Belgium, Denmark, Sweden, Norway and The Netherlands</a:t>
            </a:r>
            <a:endParaRPr lang="en-US" sz="16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C1FF9028-8B07-AB2D-C620-62EC38BCBA29}"/>
              </a:ext>
            </a:extLst>
          </p:cNvPr>
          <p:cNvSpPr/>
          <p:nvPr/>
        </p:nvSpPr>
        <p:spPr>
          <a:xfrm>
            <a:off x="6118188" y="6566056"/>
            <a:ext cx="5731009" cy="24627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5DF8AD-AB81-F615-874C-C8F11C9344CD}"/>
              </a:ext>
            </a:extLst>
          </p:cNvPr>
          <p:cNvSpPr txBox="1"/>
          <p:nvPr/>
        </p:nvSpPr>
        <p:spPr>
          <a:xfrm>
            <a:off x="8183238" y="6536539"/>
            <a:ext cx="158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Knowledge</a:t>
            </a:r>
            <a:endParaRPr lang="en-GB" sz="1400" b="1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3CB1FDE7-A129-822A-1B64-31946F434A9D}"/>
              </a:ext>
            </a:extLst>
          </p:cNvPr>
          <p:cNvSpPr/>
          <p:nvPr/>
        </p:nvSpPr>
        <p:spPr>
          <a:xfrm rot="16200000">
            <a:off x="2720554" y="3258009"/>
            <a:ext cx="5731009" cy="24627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AF9D7C-3EC0-7A7C-7F80-452AC77A25F3}"/>
              </a:ext>
            </a:extLst>
          </p:cNvPr>
          <p:cNvSpPr txBox="1"/>
          <p:nvPr/>
        </p:nvSpPr>
        <p:spPr>
          <a:xfrm>
            <a:off x="5574511" y="6545505"/>
            <a:ext cx="158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8D4A2C-C1D0-E650-0BE9-EB92CABE57E9}"/>
              </a:ext>
            </a:extLst>
          </p:cNvPr>
          <p:cNvSpPr txBox="1"/>
          <p:nvPr/>
        </p:nvSpPr>
        <p:spPr>
          <a:xfrm>
            <a:off x="10693368" y="6536545"/>
            <a:ext cx="158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3193C7-DA35-1811-C4B4-34943ECC1F7C}"/>
              </a:ext>
            </a:extLst>
          </p:cNvPr>
          <p:cNvSpPr txBox="1"/>
          <p:nvPr/>
        </p:nvSpPr>
        <p:spPr>
          <a:xfrm>
            <a:off x="4773654" y="3180680"/>
            <a:ext cx="158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Proactivity</a:t>
            </a:r>
            <a:endParaRPr lang="en-GB" sz="1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DC2ADD-6961-F5E3-7154-34995A07757C}"/>
              </a:ext>
            </a:extLst>
          </p:cNvPr>
          <p:cNvSpPr txBox="1"/>
          <p:nvPr/>
        </p:nvSpPr>
        <p:spPr>
          <a:xfrm>
            <a:off x="4776653" y="5962735"/>
            <a:ext cx="158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</a:t>
            </a:r>
            <a:endParaRPr lang="en-GB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1FAAF0-674A-2A3C-D7C8-64AB45E3D775}"/>
              </a:ext>
            </a:extLst>
          </p:cNvPr>
          <p:cNvSpPr txBox="1"/>
          <p:nvPr/>
        </p:nvSpPr>
        <p:spPr>
          <a:xfrm>
            <a:off x="4785614" y="634705"/>
            <a:ext cx="158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High</a:t>
            </a:r>
            <a:endParaRPr lang="en-GB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5220E0-753D-50D9-5642-BD9DEEE5DD0C}"/>
              </a:ext>
            </a:extLst>
          </p:cNvPr>
          <p:cNvSpPr txBox="1"/>
          <p:nvPr/>
        </p:nvSpPr>
        <p:spPr>
          <a:xfrm>
            <a:off x="10177" y="80688"/>
            <a:ext cx="1168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Synthesised segmentation</a:t>
            </a:r>
            <a:endParaRPr lang="en-GB" sz="3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FDFBE1-F045-4F51-58FB-4844DA438197}"/>
              </a:ext>
            </a:extLst>
          </p:cNvPr>
          <p:cNvSpPr txBox="1"/>
          <p:nvPr/>
        </p:nvSpPr>
        <p:spPr>
          <a:xfrm>
            <a:off x="8824983" y="102360"/>
            <a:ext cx="338753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Connected Charlie &amp; Claire, </a:t>
            </a:r>
            <a:r>
              <a:rPr lang="en-US" sz="8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WTW: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Informed Isabelle,</a:t>
            </a:r>
            <a:b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8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Capita: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Pension Gurus,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PPI: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Engaged Emma,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‘Happily On Track’</a:t>
            </a:r>
            <a:endParaRPr lang="en-US" sz="85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FFE8C8-ADA2-7BC6-08AB-CE3743FE2EA6}"/>
              </a:ext>
            </a:extLst>
          </p:cNvPr>
          <p:cNvGrpSpPr/>
          <p:nvPr/>
        </p:nvGrpSpPr>
        <p:grpSpPr>
          <a:xfrm>
            <a:off x="9541436" y="453840"/>
            <a:ext cx="2305030" cy="2298804"/>
            <a:chOff x="9553461" y="550096"/>
            <a:chExt cx="2305030" cy="229880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D6B14F-A77D-C608-BE06-393644C6867F}"/>
                </a:ext>
              </a:extLst>
            </p:cNvPr>
            <p:cNvSpPr/>
            <p:nvPr/>
          </p:nvSpPr>
          <p:spPr>
            <a:xfrm>
              <a:off x="11276371" y="551507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BB6526-77FE-A9AF-035A-4E8C04727F1F}"/>
                </a:ext>
              </a:extLst>
            </p:cNvPr>
            <p:cNvSpPr/>
            <p:nvPr/>
          </p:nvSpPr>
          <p:spPr>
            <a:xfrm>
              <a:off x="10700014" y="553337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4646CC-1EC7-262F-5E88-1BCA631490BC}"/>
                </a:ext>
              </a:extLst>
            </p:cNvPr>
            <p:cNvSpPr/>
            <p:nvPr/>
          </p:nvSpPr>
          <p:spPr>
            <a:xfrm>
              <a:off x="10128720" y="550972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C9E507-90F2-A4B5-A462-9804845EE150}"/>
                </a:ext>
              </a:extLst>
            </p:cNvPr>
            <p:cNvSpPr/>
            <p:nvPr/>
          </p:nvSpPr>
          <p:spPr>
            <a:xfrm>
              <a:off x="11277184" y="1124434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4358F2D-9030-8E69-4DAA-7631510102D9}"/>
                </a:ext>
              </a:extLst>
            </p:cNvPr>
            <p:cNvSpPr/>
            <p:nvPr/>
          </p:nvSpPr>
          <p:spPr>
            <a:xfrm>
              <a:off x="10700827" y="1123089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7A77E25-6D09-7E0B-E6E5-49E132AC6F3C}"/>
                </a:ext>
              </a:extLst>
            </p:cNvPr>
            <p:cNvSpPr/>
            <p:nvPr/>
          </p:nvSpPr>
          <p:spPr>
            <a:xfrm>
              <a:off x="9553461" y="550096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F46F175-2432-010B-31BE-295A297711E1}"/>
                </a:ext>
              </a:extLst>
            </p:cNvPr>
            <p:cNvSpPr/>
            <p:nvPr/>
          </p:nvSpPr>
          <p:spPr>
            <a:xfrm>
              <a:off x="11277998" y="1697363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E796C81-47E4-AB7D-68BD-E445997C99A9}"/>
                </a:ext>
              </a:extLst>
            </p:cNvPr>
            <p:cNvSpPr/>
            <p:nvPr/>
          </p:nvSpPr>
          <p:spPr>
            <a:xfrm>
              <a:off x="10701641" y="1696018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73BE116-3264-E963-DB24-FCF0AC18E74A}"/>
                </a:ext>
              </a:extLst>
            </p:cNvPr>
            <p:cNvSpPr/>
            <p:nvPr/>
          </p:nvSpPr>
          <p:spPr>
            <a:xfrm>
              <a:off x="11282491" y="2272900"/>
              <a:ext cx="576000" cy="576000"/>
            </a:xfrm>
            <a:prstGeom prst="rect">
              <a:avLst/>
            </a:prstGeom>
            <a:solidFill>
              <a:srgbClr val="00B05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D00D2E1-0071-7B6A-DA1A-F3C79B8FBF7E}"/>
              </a:ext>
            </a:extLst>
          </p:cNvPr>
          <p:cNvSpPr txBox="1"/>
          <p:nvPr/>
        </p:nvSpPr>
        <p:spPr>
          <a:xfrm>
            <a:off x="8632991" y="6232497"/>
            <a:ext cx="3564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Procrastinating Pete &amp; Paula,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WTW: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“Change 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mind” Caroline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b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8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Capita: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Pension Believers,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PPI: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Disengaged Dave,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‘Undersavers’</a:t>
            </a:r>
            <a:endParaRPr lang="en-US" sz="85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436BAAE-4F78-CDA5-0AA7-FA6BA7DB80AD}"/>
              </a:ext>
            </a:extLst>
          </p:cNvPr>
          <p:cNvSpPr txBox="1"/>
          <p:nvPr/>
        </p:nvSpPr>
        <p:spPr>
          <a:xfrm>
            <a:off x="5030610" y="6238593"/>
            <a:ext cx="3744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Blissfully Ignorant Ben &amp; Becky,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WTW: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Disinterested Dan,</a:t>
            </a:r>
            <a:b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8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Capita: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Pension Deniers,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PPI: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Marginalised Maya,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‘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Financially Struggling’</a:t>
            </a:r>
            <a:endParaRPr lang="en-US" sz="85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26599DC-4226-3EA7-6D63-5D2DEA176ADB}"/>
              </a:ext>
            </a:extLst>
          </p:cNvPr>
          <p:cNvSpPr txBox="1"/>
          <p:nvPr/>
        </p:nvSpPr>
        <p:spPr>
          <a:xfrm>
            <a:off x="5128572" y="101409"/>
            <a:ext cx="403200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Help 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 Harry &amp; Helen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WTW: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Curious Camille &amp; Uncertain Umberto,</a:t>
            </a:r>
            <a:b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8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Capita: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Pension Sceptics,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PPI: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Interested Ibrahim, </a:t>
            </a:r>
            <a:r>
              <a:rPr lang="en-US" sz="85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SL:</a:t>
            </a:r>
            <a:r>
              <a:rPr lang="en-US" sz="85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‘Unsure’ &amp; ’Downgraders</a:t>
            </a:r>
            <a:r>
              <a:rPr lang="en-US" sz="85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’</a:t>
            </a:r>
            <a:endParaRPr lang="en-US" sz="85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CAD3774-2E31-D06E-F7DE-D62F57E8977D}"/>
              </a:ext>
            </a:extLst>
          </p:cNvPr>
          <p:cNvSpPr txBox="1"/>
          <p:nvPr/>
        </p:nvSpPr>
        <p:spPr>
          <a:xfrm>
            <a:off x="9444272" y="450265"/>
            <a:ext cx="29990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Confident          Bob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&amp; Proactive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         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9%</a:t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   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3.8 million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           UK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           WAAs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8F27E46-2CE8-B5CF-242C-F56E4788615A}"/>
              </a:ext>
            </a:extLst>
          </p:cNvPr>
          <p:cNvGrpSpPr/>
          <p:nvPr/>
        </p:nvGrpSpPr>
        <p:grpSpPr>
          <a:xfrm>
            <a:off x="6116462" y="2768287"/>
            <a:ext cx="3441844" cy="3476079"/>
            <a:chOff x="6116462" y="2768287"/>
            <a:chExt cx="3441844" cy="347607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CEA7315-F811-0ACA-10FE-8CD6B4B78208}"/>
                </a:ext>
              </a:extLst>
            </p:cNvPr>
            <p:cNvGrpSpPr/>
            <p:nvPr/>
          </p:nvGrpSpPr>
          <p:grpSpPr>
            <a:xfrm>
              <a:off x="6116462" y="2771830"/>
              <a:ext cx="3441844" cy="3472536"/>
              <a:chOff x="6116462" y="2771830"/>
              <a:chExt cx="3441844" cy="347253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4A063D5-00B5-BA65-D673-14FBE0C92BFE}"/>
                  </a:ext>
                </a:extLst>
              </p:cNvPr>
              <p:cNvSpPr/>
              <p:nvPr/>
            </p:nvSpPr>
            <p:spPr>
              <a:xfrm>
                <a:off x="7242027" y="4517919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C2E5CE0-3EDB-4AD0-64C7-8D8ADCC33B62}"/>
                  </a:ext>
                </a:extLst>
              </p:cNvPr>
              <p:cNvSpPr/>
              <p:nvPr/>
            </p:nvSpPr>
            <p:spPr>
              <a:xfrm>
                <a:off x="6689734" y="4516574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86EB795-99CC-6F60-3DB0-9384A361AD60}"/>
                  </a:ext>
                </a:extLst>
              </p:cNvPr>
              <p:cNvSpPr/>
              <p:nvPr/>
            </p:nvSpPr>
            <p:spPr>
              <a:xfrm>
                <a:off x="6118440" y="4517384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358D6F-AB22-4EF6-4D0C-AFF49BD617F5}"/>
                  </a:ext>
                </a:extLst>
              </p:cNvPr>
              <p:cNvSpPr/>
              <p:nvPr/>
            </p:nvSpPr>
            <p:spPr>
              <a:xfrm>
                <a:off x="7253703" y="5090846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DF5CF7B-AD3F-3DCA-E442-82DCDEFB2E8B}"/>
                  </a:ext>
                </a:extLst>
              </p:cNvPr>
              <p:cNvSpPr/>
              <p:nvPr/>
            </p:nvSpPr>
            <p:spPr>
              <a:xfrm>
                <a:off x="6689378" y="5095183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95C9B9-ADD1-8FE0-638E-A855B25CB787}"/>
                  </a:ext>
                </a:extLst>
              </p:cNvPr>
              <p:cNvSpPr/>
              <p:nvPr/>
            </p:nvSpPr>
            <p:spPr>
              <a:xfrm>
                <a:off x="6119253" y="5090311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7F413BC-F844-55F5-10CD-8B8C079AE56E}"/>
                  </a:ext>
                </a:extLst>
              </p:cNvPr>
              <p:cNvSpPr/>
              <p:nvPr/>
            </p:nvSpPr>
            <p:spPr>
              <a:xfrm>
                <a:off x="7239310" y="5663775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7707B78-A153-3C1B-AAD3-B3D6CF1FFA76}"/>
                  </a:ext>
                </a:extLst>
              </p:cNvPr>
              <p:cNvSpPr/>
              <p:nvPr/>
            </p:nvSpPr>
            <p:spPr>
              <a:xfrm>
                <a:off x="6695868" y="5664937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2C6417A-4AEC-C032-A836-D0A4B3601136}"/>
                  </a:ext>
                </a:extLst>
              </p:cNvPr>
              <p:cNvSpPr/>
              <p:nvPr/>
            </p:nvSpPr>
            <p:spPr>
              <a:xfrm>
                <a:off x="6118898" y="5663240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CCE376F-43BF-141D-F2D7-7203FFD98B59}"/>
                  </a:ext>
                </a:extLst>
              </p:cNvPr>
              <p:cNvSpPr/>
              <p:nvPr/>
            </p:nvSpPr>
            <p:spPr>
              <a:xfrm>
                <a:off x="8381470" y="4517919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3E07728-A5EF-5DDA-D82C-3937FD52E8F8}"/>
                  </a:ext>
                </a:extLst>
              </p:cNvPr>
              <p:cNvSpPr/>
              <p:nvPr/>
            </p:nvSpPr>
            <p:spPr>
              <a:xfrm>
                <a:off x="7811845" y="4516574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CF9984D-F934-877D-D85C-A3B2E93376DF}"/>
                  </a:ext>
                </a:extLst>
              </p:cNvPr>
              <p:cNvSpPr/>
              <p:nvPr/>
            </p:nvSpPr>
            <p:spPr>
              <a:xfrm>
                <a:off x="8977398" y="5668366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382FFDB-8C66-993B-3DE7-1DB667964AFD}"/>
                  </a:ext>
                </a:extLst>
              </p:cNvPr>
              <p:cNvSpPr/>
              <p:nvPr/>
            </p:nvSpPr>
            <p:spPr>
              <a:xfrm>
                <a:off x="7811489" y="5095183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CEDFB28-AF98-5308-F8E4-2D55B31B3C74}"/>
                  </a:ext>
                </a:extLst>
              </p:cNvPr>
              <p:cNvSpPr/>
              <p:nvPr/>
            </p:nvSpPr>
            <p:spPr>
              <a:xfrm>
                <a:off x="8381402" y="5663775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7624650-6774-F795-3729-F6F89E70B1A2}"/>
                  </a:ext>
                </a:extLst>
              </p:cNvPr>
              <p:cNvSpPr/>
              <p:nvPr/>
            </p:nvSpPr>
            <p:spPr>
              <a:xfrm>
                <a:off x="7809127" y="5664937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2408243-6327-E58F-BA03-9DC188E6BF36}"/>
                  </a:ext>
                </a:extLst>
              </p:cNvPr>
              <p:cNvSpPr/>
              <p:nvPr/>
            </p:nvSpPr>
            <p:spPr>
              <a:xfrm>
                <a:off x="6120950" y="2771830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AE850C4-90CE-5770-8A0F-08C5BB3D146D}"/>
                  </a:ext>
                </a:extLst>
              </p:cNvPr>
              <p:cNvSpPr/>
              <p:nvPr/>
            </p:nvSpPr>
            <p:spPr>
              <a:xfrm>
                <a:off x="6675219" y="3939991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69E1A8B-A9AF-5D78-5ABB-504F12921B3C}"/>
                  </a:ext>
                </a:extLst>
              </p:cNvPr>
              <p:cNvSpPr/>
              <p:nvPr/>
            </p:nvSpPr>
            <p:spPr>
              <a:xfrm>
                <a:off x="8384906" y="5095278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D787D2E-5A2D-5F6A-22BD-A0BB72C109B3}"/>
                  </a:ext>
                </a:extLst>
              </p:cNvPr>
              <p:cNvSpPr/>
              <p:nvPr/>
            </p:nvSpPr>
            <p:spPr>
              <a:xfrm>
                <a:off x="6689612" y="3361382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48A2F2-9140-241E-06CC-88A7E268C67F}"/>
                  </a:ext>
                </a:extLst>
              </p:cNvPr>
              <p:cNvSpPr/>
              <p:nvPr/>
            </p:nvSpPr>
            <p:spPr>
              <a:xfrm>
                <a:off x="8982306" y="5093886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D50158-42B7-ED24-CFF4-4ECF32724A69}"/>
                  </a:ext>
                </a:extLst>
              </p:cNvPr>
              <p:cNvSpPr/>
              <p:nvPr/>
            </p:nvSpPr>
            <p:spPr>
              <a:xfrm>
                <a:off x="7797570" y="3939991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19A3C31-B0F5-EC86-4AFC-514850CCE71B}"/>
                  </a:ext>
                </a:extLst>
              </p:cNvPr>
              <p:cNvSpPr/>
              <p:nvPr/>
            </p:nvSpPr>
            <p:spPr>
              <a:xfrm>
                <a:off x="6116462" y="3358334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4101CF5-F0E2-0BE0-DF91-4A6DCB8A24B9}"/>
                  </a:ext>
                </a:extLst>
              </p:cNvPr>
              <p:cNvSpPr/>
              <p:nvPr/>
            </p:nvSpPr>
            <p:spPr>
              <a:xfrm>
                <a:off x="6117275" y="3936943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C4E986B-1B4D-4D7F-A439-7D98D201A0DB}"/>
                  </a:ext>
                </a:extLst>
              </p:cNvPr>
              <p:cNvSpPr/>
              <p:nvPr/>
            </p:nvSpPr>
            <p:spPr>
              <a:xfrm>
                <a:off x="7247430" y="3358334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F48CEB7-26EB-DF2E-E698-C8122D16D8FE}"/>
                  </a:ext>
                </a:extLst>
              </p:cNvPr>
              <p:cNvSpPr/>
              <p:nvPr/>
            </p:nvSpPr>
            <p:spPr>
              <a:xfrm>
                <a:off x="7248847" y="3936943"/>
                <a:ext cx="576000" cy="576000"/>
              </a:xfrm>
              <a:prstGeom prst="rect">
                <a:avLst/>
              </a:prstGeom>
              <a:solidFill>
                <a:srgbClr val="40404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AF48A83-F790-7449-8F91-DFE4373A4BE9}"/>
                </a:ext>
              </a:extLst>
            </p:cNvPr>
            <p:cNvSpPr/>
            <p:nvPr/>
          </p:nvSpPr>
          <p:spPr>
            <a:xfrm>
              <a:off x="6684473" y="2768287"/>
              <a:ext cx="576000" cy="576000"/>
            </a:xfrm>
            <a:prstGeom prst="rect">
              <a:avLst/>
            </a:prstGeom>
            <a:solidFill>
              <a:srgbClr val="40404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3B4F60B0-9DA6-983F-1C7D-0F931C080C80}"/>
              </a:ext>
            </a:extLst>
          </p:cNvPr>
          <p:cNvSpPr txBox="1"/>
          <p:nvPr/>
        </p:nvSpPr>
        <p:spPr>
          <a:xfrm>
            <a:off x="5776027" y="3905853"/>
            <a:ext cx="38889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       Disengaged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Inactive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     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26%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  </a:t>
            </a:r>
            <a:br>
              <a:rPr lang="en-US" sz="800" b="1" dirty="0">
                <a:solidFill>
                  <a:schemeClr val="bg1"/>
                </a:solidFill>
              </a:rPr>
            </a:b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 </a:t>
            </a:r>
            <a:br>
              <a:rPr lang="en-US" sz="800" b="1" dirty="0">
                <a:solidFill>
                  <a:schemeClr val="bg1"/>
                </a:solidFill>
              </a:rPr>
            </a:br>
            <a:r>
              <a:rPr lang="en-US" sz="800" b="1" dirty="0">
                <a:solidFill>
                  <a:schemeClr val="bg1"/>
                </a:solidFill>
              </a:rPr>
              <a:t>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10.5 million UK WAAs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Detached Darshan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B40F4BC-65FC-3B5F-6334-E760D59821B4}"/>
              </a:ext>
            </a:extLst>
          </p:cNvPr>
          <p:cNvGrpSpPr/>
          <p:nvPr/>
        </p:nvGrpSpPr>
        <p:grpSpPr>
          <a:xfrm>
            <a:off x="6120009" y="451434"/>
            <a:ext cx="3423686" cy="2327599"/>
            <a:chOff x="6116462" y="2765785"/>
            <a:chExt cx="3423686" cy="2327599"/>
          </a:xfrm>
          <a:solidFill>
            <a:srgbClr val="007BA6"/>
          </a:solidFill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86CDA70-A18C-335C-3D05-ED333D1CD387}"/>
                </a:ext>
              </a:extLst>
            </p:cNvPr>
            <p:cNvSpPr/>
            <p:nvPr/>
          </p:nvSpPr>
          <p:spPr>
            <a:xfrm>
              <a:off x="6675142" y="2773105"/>
              <a:ext cx="576000" cy="576000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F1B9A85-512D-3EA6-459B-765E020139E2}"/>
                </a:ext>
              </a:extLst>
            </p:cNvPr>
            <p:cNvGrpSpPr/>
            <p:nvPr/>
          </p:nvGrpSpPr>
          <p:grpSpPr>
            <a:xfrm>
              <a:off x="6116462" y="2765785"/>
              <a:ext cx="3423686" cy="2327599"/>
              <a:chOff x="6116462" y="2765785"/>
              <a:chExt cx="3423686" cy="2327599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1169045-B4C3-44C8-162C-00C3A2805AEE}"/>
                  </a:ext>
                </a:extLst>
              </p:cNvPr>
              <p:cNvSpPr/>
              <p:nvPr/>
            </p:nvSpPr>
            <p:spPr>
              <a:xfrm>
                <a:off x="6689734" y="451657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CA0F8EA-D888-F632-FB22-3513CEA2BFEE}"/>
                  </a:ext>
                </a:extLst>
              </p:cNvPr>
              <p:cNvSpPr/>
              <p:nvPr/>
            </p:nvSpPr>
            <p:spPr>
              <a:xfrm>
                <a:off x="6118440" y="451738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99C4AC4-0BBB-04D8-8D8D-DA5C6EC7AACA}"/>
                  </a:ext>
                </a:extLst>
              </p:cNvPr>
              <p:cNvSpPr/>
              <p:nvPr/>
            </p:nvSpPr>
            <p:spPr>
              <a:xfrm>
                <a:off x="7806289" y="3357012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035AC45-8E0F-DD5C-60F3-13EA1984A27E}"/>
                  </a:ext>
                </a:extLst>
              </p:cNvPr>
              <p:cNvSpPr/>
              <p:nvPr/>
            </p:nvSpPr>
            <p:spPr>
              <a:xfrm>
                <a:off x="8964148" y="2765785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CEE7696-4DEF-D6DF-5DFD-40438465DCA0}"/>
                  </a:ext>
                </a:extLst>
              </p:cNvPr>
              <p:cNvSpPr/>
              <p:nvPr/>
            </p:nvSpPr>
            <p:spPr>
              <a:xfrm>
                <a:off x="8381402" y="2771719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EC6F6E8-B827-0FC7-90EA-2741CA2AA1CD}"/>
                  </a:ext>
                </a:extLst>
              </p:cNvPr>
              <p:cNvSpPr/>
              <p:nvPr/>
            </p:nvSpPr>
            <p:spPr>
              <a:xfrm>
                <a:off x="7809127" y="2772881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E84CD104-A044-B939-7C31-574B348AEA47}"/>
                  </a:ext>
                </a:extLst>
              </p:cNvPr>
              <p:cNvSpPr/>
              <p:nvPr/>
            </p:nvSpPr>
            <p:spPr>
              <a:xfrm>
                <a:off x="6120950" y="2771830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AAA5E030-F813-A4E5-346D-744EC7F4962E}"/>
                  </a:ext>
                </a:extLst>
              </p:cNvPr>
              <p:cNvSpPr/>
              <p:nvPr/>
            </p:nvSpPr>
            <p:spPr>
              <a:xfrm>
                <a:off x="6675219" y="3939991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E22DFD7-D6C7-CBD6-1D17-3BB56F154878}"/>
                  </a:ext>
                </a:extLst>
              </p:cNvPr>
              <p:cNvSpPr/>
              <p:nvPr/>
            </p:nvSpPr>
            <p:spPr>
              <a:xfrm>
                <a:off x="6691772" y="335576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E5C7215-6003-61A6-2685-D2CF9FF8020D}"/>
                  </a:ext>
                </a:extLst>
              </p:cNvPr>
              <p:cNvSpPr/>
              <p:nvPr/>
            </p:nvSpPr>
            <p:spPr>
              <a:xfrm>
                <a:off x="6116462" y="335833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7293E92-5FCF-7781-CFFF-A446CDA7C8FD}"/>
                  </a:ext>
                </a:extLst>
              </p:cNvPr>
              <p:cNvSpPr/>
              <p:nvPr/>
            </p:nvSpPr>
            <p:spPr>
              <a:xfrm>
                <a:off x="6117275" y="3936943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8306D5D-ED61-E075-8F68-12AF4A932E76}"/>
                  </a:ext>
                </a:extLst>
              </p:cNvPr>
              <p:cNvSpPr/>
              <p:nvPr/>
            </p:nvSpPr>
            <p:spPr>
              <a:xfrm>
                <a:off x="7244190" y="3354985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249EAD4-A6D9-7093-EFF8-F048676A30CE}"/>
                  </a:ext>
                </a:extLst>
              </p:cNvPr>
              <p:cNvSpPr/>
              <p:nvPr/>
            </p:nvSpPr>
            <p:spPr>
              <a:xfrm>
                <a:off x="7248847" y="3936943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73F6322-6764-8A92-5B93-B83F9196A96E}"/>
                  </a:ext>
                </a:extLst>
              </p:cNvPr>
              <p:cNvSpPr/>
              <p:nvPr/>
            </p:nvSpPr>
            <p:spPr>
              <a:xfrm>
                <a:off x="7248183" y="2771713"/>
                <a:ext cx="55653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A273D2F-0477-442C-D4E8-F4C689129EB7}"/>
              </a:ext>
            </a:extLst>
          </p:cNvPr>
          <p:cNvSpPr/>
          <p:nvPr/>
        </p:nvSpPr>
        <p:spPr>
          <a:xfrm>
            <a:off x="6105050" y="449774"/>
            <a:ext cx="5758189" cy="58035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A280C83-C004-8E62-E738-2666AB7CDC2A}"/>
              </a:ext>
            </a:extLst>
          </p:cNvPr>
          <p:cNvSpPr txBox="1"/>
          <p:nvPr/>
        </p:nvSpPr>
        <p:spPr>
          <a:xfrm>
            <a:off x="5009136" y="444036"/>
            <a:ext cx="29990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                 Afraid Arifa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Confused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Concerned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     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15%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   </a:t>
            </a:r>
            <a:r>
              <a:rPr lang="en-US" sz="800" b="1" dirty="0">
                <a:solidFill>
                  <a:schemeClr val="bg1"/>
                </a:solidFill>
              </a:rPr>
              <a:t>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6.2 million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 UK WAAs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6AEA42D-7955-9A79-97DC-350583EBFCA1}"/>
              </a:ext>
            </a:extLst>
          </p:cNvPr>
          <p:cNvGrpSpPr/>
          <p:nvPr/>
        </p:nvGrpSpPr>
        <p:grpSpPr>
          <a:xfrm>
            <a:off x="8986608" y="2178247"/>
            <a:ext cx="2851610" cy="4068786"/>
            <a:chOff x="6118440" y="2172151"/>
            <a:chExt cx="2851610" cy="4068786"/>
          </a:xfrm>
          <a:solidFill>
            <a:srgbClr val="FF9900"/>
          </a:solidFill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C0C1945-B621-6669-C0F4-AC3B8279E2BD}"/>
                </a:ext>
              </a:extLst>
            </p:cNvPr>
            <p:cNvGrpSpPr/>
            <p:nvPr/>
          </p:nvGrpSpPr>
          <p:grpSpPr>
            <a:xfrm>
              <a:off x="6118440" y="2172151"/>
              <a:ext cx="2851610" cy="4068786"/>
              <a:chOff x="6118440" y="2172151"/>
              <a:chExt cx="2851610" cy="4068786"/>
            </a:xfrm>
            <a:grpFill/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449896B4-0B5B-5CE0-028D-05F9C06489B0}"/>
                  </a:ext>
                </a:extLst>
              </p:cNvPr>
              <p:cNvSpPr/>
              <p:nvPr/>
            </p:nvSpPr>
            <p:spPr>
              <a:xfrm>
                <a:off x="7242027" y="4517919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ED17F52-267D-2334-C773-343978E1F5D2}"/>
                  </a:ext>
                </a:extLst>
              </p:cNvPr>
              <p:cNvSpPr/>
              <p:nvPr/>
            </p:nvSpPr>
            <p:spPr>
              <a:xfrm>
                <a:off x="6689734" y="451657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1E7A473-4366-6035-2DD6-1BA290609D66}"/>
                  </a:ext>
                </a:extLst>
              </p:cNvPr>
              <p:cNvSpPr/>
              <p:nvPr/>
            </p:nvSpPr>
            <p:spPr>
              <a:xfrm>
                <a:off x="6118440" y="451738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D68E6023-B65A-566A-8900-E348155FECEC}"/>
                  </a:ext>
                </a:extLst>
              </p:cNvPr>
              <p:cNvSpPr/>
              <p:nvPr/>
            </p:nvSpPr>
            <p:spPr>
              <a:xfrm>
                <a:off x="7253703" y="5090846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7BA490B-241E-71ED-4248-C5D3F71FA069}"/>
                  </a:ext>
                </a:extLst>
              </p:cNvPr>
              <p:cNvSpPr/>
              <p:nvPr/>
            </p:nvSpPr>
            <p:spPr>
              <a:xfrm>
                <a:off x="6689378" y="5095183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C26639C2-A44B-0590-216A-0DEA6A9AB099}"/>
                  </a:ext>
                </a:extLst>
              </p:cNvPr>
              <p:cNvSpPr/>
              <p:nvPr/>
            </p:nvSpPr>
            <p:spPr>
              <a:xfrm>
                <a:off x="8386965" y="3938167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3C93E41-356D-D708-69F5-7DCD5670D950}"/>
                  </a:ext>
                </a:extLst>
              </p:cNvPr>
              <p:cNvSpPr/>
              <p:nvPr/>
            </p:nvSpPr>
            <p:spPr>
              <a:xfrm>
                <a:off x="7239310" y="5663775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13F7C4F-8E00-08B1-CCF0-C63E1153AA0C}"/>
                  </a:ext>
                </a:extLst>
              </p:cNvPr>
              <p:cNvSpPr/>
              <p:nvPr/>
            </p:nvSpPr>
            <p:spPr>
              <a:xfrm>
                <a:off x="6695868" y="5664937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67DD857C-FE16-2AA3-719F-424DBD5E28BD}"/>
                  </a:ext>
                </a:extLst>
              </p:cNvPr>
              <p:cNvSpPr/>
              <p:nvPr/>
            </p:nvSpPr>
            <p:spPr>
              <a:xfrm>
                <a:off x="8390614" y="4517919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7664068-C760-B521-60A5-F4B4D8C923D1}"/>
                  </a:ext>
                </a:extLst>
              </p:cNvPr>
              <p:cNvSpPr/>
              <p:nvPr/>
            </p:nvSpPr>
            <p:spPr>
              <a:xfrm>
                <a:off x="7811845" y="451657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80D259A-B567-2876-FBC6-22D7A7C14482}"/>
                  </a:ext>
                </a:extLst>
              </p:cNvPr>
              <p:cNvSpPr/>
              <p:nvPr/>
            </p:nvSpPr>
            <p:spPr>
              <a:xfrm>
                <a:off x="7811489" y="5095183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800F089-2A29-32FE-84CC-B2C00F2C1FE8}"/>
                  </a:ext>
                </a:extLst>
              </p:cNvPr>
              <p:cNvSpPr/>
              <p:nvPr/>
            </p:nvSpPr>
            <p:spPr>
              <a:xfrm>
                <a:off x="8390546" y="5663775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138EB73-16F2-0851-AAB3-33614DBB4E44}"/>
                  </a:ext>
                </a:extLst>
              </p:cNvPr>
              <p:cNvSpPr/>
              <p:nvPr/>
            </p:nvSpPr>
            <p:spPr>
              <a:xfrm>
                <a:off x="7809127" y="5664937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9984834-C15A-25CA-04B6-7661B7EA42FC}"/>
                  </a:ext>
                </a:extLst>
              </p:cNvPr>
              <p:cNvSpPr/>
              <p:nvPr/>
            </p:nvSpPr>
            <p:spPr>
              <a:xfrm>
                <a:off x="7821734" y="3366190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1EC34D7-FC15-5F24-94B8-F81FDA3EF286}"/>
                  </a:ext>
                </a:extLst>
              </p:cNvPr>
              <p:cNvSpPr/>
              <p:nvPr/>
            </p:nvSpPr>
            <p:spPr>
              <a:xfrm>
                <a:off x="6675219" y="3939991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AC94C0A7-0BA5-1A66-7F73-C4DCAF7B9B23}"/>
                  </a:ext>
                </a:extLst>
              </p:cNvPr>
              <p:cNvSpPr/>
              <p:nvPr/>
            </p:nvSpPr>
            <p:spPr>
              <a:xfrm>
                <a:off x="8394050" y="5095278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97B757B-4B3A-23C5-A8EA-59EC9DE8DE50}"/>
                  </a:ext>
                </a:extLst>
              </p:cNvPr>
              <p:cNvSpPr/>
              <p:nvPr/>
            </p:nvSpPr>
            <p:spPr>
              <a:xfrm>
                <a:off x="7814324" y="2757878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A6CC7AE9-F805-96E2-7305-3739B15EFA89}"/>
                  </a:ext>
                </a:extLst>
              </p:cNvPr>
              <p:cNvSpPr/>
              <p:nvPr/>
            </p:nvSpPr>
            <p:spPr>
              <a:xfrm>
                <a:off x="7806714" y="3939991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D22C1A7-6FEB-A548-34C4-821361C55CC1}"/>
                  </a:ext>
                </a:extLst>
              </p:cNvPr>
              <p:cNvSpPr/>
              <p:nvPr/>
            </p:nvSpPr>
            <p:spPr>
              <a:xfrm>
                <a:off x="8393318" y="2754830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66025D95-4519-1A60-A078-BAC28C6221F4}"/>
                  </a:ext>
                </a:extLst>
              </p:cNvPr>
              <p:cNvSpPr/>
              <p:nvPr/>
            </p:nvSpPr>
            <p:spPr>
              <a:xfrm>
                <a:off x="7818059" y="2172151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807E69C-F833-A541-4B96-BFE045A9EC34}"/>
                  </a:ext>
                </a:extLst>
              </p:cNvPr>
              <p:cNvSpPr/>
              <p:nvPr/>
            </p:nvSpPr>
            <p:spPr>
              <a:xfrm>
                <a:off x="7247430" y="3358334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DB3714F9-B512-A56E-0FBB-20AE1708FF7C}"/>
                  </a:ext>
                </a:extLst>
              </p:cNvPr>
              <p:cNvSpPr/>
              <p:nvPr/>
            </p:nvSpPr>
            <p:spPr>
              <a:xfrm>
                <a:off x="7248847" y="3936943"/>
                <a:ext cx="576000" cy="576000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31FE8C3-C820-A834-0435-A78E8EFEC9FB}"/>
                </a:ext>
              </a:extLst>
            </p:cNvPr>
            <p:cNvSpPr/>
            <p:nvPr/>
          </p:nvSpPr>
          <p:spPr>
            <a:xfrm>
              <a:off x="8385257" y="3362647"/>
              <a:ext cx="576000" cy="576000"/>
            </a:xfrm>
            <a:prstGeom prst="rect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B99A82AC-D59A-6FDE-2B6A-A85A5B2889BD}"/>
              </a:ext>
            </a:extLst>
          </p:cNvPr>
          <p:cNvSpPr txBox="1"/>
          <p:nvPr/>
        </p:nvSpPr>
        <p:spPr>
          <a:xfrm>
            <a:off x="8988620" y="3908901"/>
            <a:ext cx="299900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                Confident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    Passive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23%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br>
              <a:rPr lang="en-US" sz="9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   </a:t>
            </a:r>
            <a:r>
              <a:rPr lang="en-US" sz="800" b="1" dirty="0">
                <a:solidFill>
                  <a:schemeClr val="bg1"/>
                </a:solidFill>
              </a:rPr>
              <a:t>                        </a:t>
            </a:r>
            <a:r>
              <a:rPr lang="en-US" b="1" dirty="0">
                <a:solidFill>
                  <a:schemeClr val="bg1"/>
                </a:solidFill>
              </a:rPr>
              <a:t>9.4 million UK WAAs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Complacent Chloe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D093FD7-D60C-5FBD-BD1D-DFAA4EC22144}"/>
              </a:ext>
            </a:extLst>
          </p:cNvPr>
          <p:cNvGrpSpPr/>
          <p:nvPr/>
        </p:nvGrpSpPr>
        <p:grpSpPr>
          <a:xfrm>
            <a:off x="7256306" y="1041343"/>
            <a:ext cx="3435945" cy="3471378"/>
            <a:chOff x="7256306" y="1041343"/>
            <a:chExt cx="3435945" cy="3471378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5D5A376-CDE2-F24D-BAFB-C9FB147C5355}"/>
                </a:ext>
              </a:extLst>
            </p:cNvPr>
            <p:cNvGrpSpPr/>
            <p:nvPr/>
          </p:nvGrpSpPr>
          <p:grpSpPr>
            <a:xfrm>
              <a:off x="7264488" y="1041343"/>
              <a:ext cx="3427763" cy="3471378"/>
              <a:chOff x="7264488" y="1041343"/>
              <a:chExt cx="3427763" cy="3471378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26C46AF3-F03F-A476-4217-700C970321A8}"/>
                  </a:ext>
                </a:extLst>
              </p:cNvPr>
              <p:cNvGrpSpPr/>
              <p:nvPr/>
            </p:nvGrpSpPr>
            <p:grpSpPr>
              <a:xfrm>
                <a:off x="7264488" y="1041343"/>
                <a:ext cx="3427763" cy="2897192"/>
                <a:chOff x="7264488" y="1041343"/>
                <a:chExt cx="3427763" cy="2897192"/>
              </a:xfrm>
            </p:grpSpPr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15A2CEB-4C98-3516-A020-5E4731125D6D}"/>
                    </a:ext>
                  </a:extLst>
                </p:cNvPr>
                <p:cNvGrpSpPr/>
                <p:nvPr/>
              </p:nvGrpSpPr>
              <p:grpSpPr>
                <a:xfrm>
                  <a:off x="7264488" y="1041343"/>
                  <a:ext cx="3427763" cy="2897192"/>
                  <a:chOff x="6118440" y="3351727"/>
                  <a:chExt cx="3427763" cy="2897192"/>
                </a:xfrm>
                <a:solidFill>
                  <a:srgbClr val="FFC000"/>
                </a:solidFill>
              </p:grpSpPr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BD41F385-45B8-0439-D8FB-1E5E9BB210A9}"/>
                      </a:ext>
                    </a:extLst>
                  </p:cNvPr>
                  <p:cNvGrpSpPr/>
                  <p:nvPr/>
                </p:nvGrpSpPr>
                <p:grpSpPr>
                  <a:xfrm>
                    <a:off x="6118440" y="3351727"/>
                    <a:ext cx="3427763" cy="2897192"/>
                    <a:chOff x="6118440" y="3351727"/>
                    <a:chExt cx="3427763" cy="2897192"/>
                  </a:xfrm>
                  <a:grpFill/>
                </p:grpSpPr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989346C2-2F5F-257B-A02A-FA4B62C3F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2027" y="4517919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4C7B5F51-46B3-53A4-E4D4-3FD7FE2303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89734" y="4516574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191F6328-90DD-BFEF-3B81-35F4BD29F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18440" y="4517384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CACD12CA-A4C6-176B-1701-C7D8DB831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53703" y="5090846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EB2A83F4-F001-AB43-4A89-F2740FEABB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89378" y="5095183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977D979A-4292-80BD-A7DA-3BDFE4DD2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6965" y="3938167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08DB0FE3-4D61-BDA3-9380-DCE928946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86724" y="5664937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0D7D62C2-E172-084B-7855-B37BEFBA51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39310" y="5663775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F866F9FD-9777-0217-B961-E368B1F9B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0614" y="4517919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DA6D12B9-3D99-C028-50CA-91BF06C4A2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845" y="4516574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373DBAD5-586D-F61E-F8B7-48B7F4FC8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11489" y="5095183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FDCB836E-386E-238E-09A2-A1CDB749A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0546" y="5672919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CE323DF1-D5C0-F4FA-CD96-FAB01980FB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9127" y="5664937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5204F136-8722-100D-23DE-3CEE2E99F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21734" y="3357046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7BE8DCD9-662D-0882-1895-63EFFEF9D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75219" y="3939991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F0E9E0B5-C320-9358-C8FC-3256BF4D03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94050" y="5095278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076DE794-FD1D-93F0-EEB6-89753631E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6468" y="3937454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98E4C600-C698-22C7-DF66-56A4976484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06714" y="3939991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98A27F39-3FD6-6922-9BC2-5E335CCBA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60246" y="5077406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67134FC6-C982-49FF-9EB7-E7663E523D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0203" y="3351727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91B850CE-8F9E-3B4C-0C92-89CC7C503C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7430" y="3358334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19BD88B2-DB85-6697-2EFE-1949434C1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48847" y="3936943"/>
                      <a:ext cx="576000" cy="576000"/>
                    </a:xfrm>
                    <a:prstGeom prst="rect">
                      <a:avLst/>
                    </a:prstGeom>
                    <a:grpFill/>
                    <a:ln w="31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dirty="0"/>
                    </a:p>
                  </p:txBody>
                </p:sp>
              </p:grp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4DED8077-4A3B-6346-DB4C-5761BE6D7981}"/>
                      </a:ext>
                    </a:extLst>
                  </p:cNvPr>
                  <p:cNvSpPr/>
                  <p:nvPr/>
                </p:nvSpPr>
                <p:spPr>
                  <a:xfrm>
                    <a:off x="8385257" y="3353503"/>
                    <a:ext cx="576000" cy="576000"/>
                  </a:xfrm>
                  <a:prstGeom prst="rect">
                    <a:avLst/>
                  </a:prstGeom>
                  <a:grpFill/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0697B7D1-C8EA-C566-65D0-3B28360CA42D}"/>
                    </a:ext>
                  </a:extLst>
                </p:cNvPr>
                <p:cNvSpPr/>
                <p:nvPr/>
              </p:nvSpPr>
              <p:spPr>
                <a:xfrm>
                  <a:off x="10109468" y="2209238"/>
                  <a:ext cx="576000" cy="576000"/>
                </a:xfrm>
                <a:prstGeom prst="rect">
                  <a:avLst/>
                </a:prstGeom>
                <a:solidFill>
                  <a:srgbClr val="FFC000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06F0B872-2929-691F-B102-AFE1A788DD95}"/>
                  </a:ext>
                </a:extLst>
              </p:cNvPr>
              <p:cNvSpPr/>
              <p:nvPr/>
            </p:nvSpPr>
            <p:spPr>
              <a:xfrm>
                <a:off x="8382310" y="3935559"/>
                <a:ext cx="576000" cy="5760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AEDF8A1E-93DC-ABB2-6B25-21CC46B23C70}"/>
                  </a:ext>
                </a:extLst>
              </p:cNvPr>
              <p:cNvSpPr/>
              <p:nvPr/>
            </p:nvSpPr>
            <p:spPr>
              <a:xfrm>
                <a:off x="8961271" y="3936721"/>
                <a:ext cx="576000" cy="576000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211E27B1-09AD-4302-0B12-415E4EBE5936}"/>
                </a:ext>
              </a:extLst>
            </p:cNvPr>
            <p:cNvSpPr/>
            <p:nvPr/>
          </p:nvSpPr>
          <p:spPr>
            <a:xfrm>
              <a:off x="7256306" y="2781751"/>
              <a:ext cx="576000" cy="576000"/>
            </a:xfrm>
            <a:prstGeom prst="rect">
              <a:avLst/>
            </a:prstGeom>
            <a:solidFill>
              <a:srgbClr val="FFC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3F4DE4-335F-4E41-B861-CC0033D7A11E}"/>
              </a:ext>
            </a:extLst>
          </p:cNvPr>
          <p:cNvCxnSpPr>
            <a:cxnSpLocks/>
          </p:cNvCxnSpPr>
          <p:nvPr/>
        </p:nvCxnSpPr>
        <p:spPr>
          <a:xfrm rot="5400000">
            <a:off x="8977963" y="480059"/>
            <a:ext cx="0" cy="57555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6319D5-B390-9824-32A3-8FB390930309}"/>
              </a:ext>
            </a:extLst>
          </p:cNvPr>
          <p:cNvCxnSpPr>
            <a:cxnSpLocks/>
          </p:cNvCxnSpPr>
          <p:nvPr/>
        </p:nvCxnSpPr>
        <p:spPr>
          <a:xfrm>
            <a:off x="8974417" y="444619"/>
            <a:ext cx="0" cy="5814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8A7BBF77-21D9-4D9A-0B63-C24CA2DEF759}"/>
              </a:ext>
            </a:extLst>
          </p:cNvPr>
          <p:cNvSpPr txBox="1"/>
          <p:nvPr/>
        </p:nvSpPr>
        <p:spPr>
          <a:xfrm>
            <a:off x="7232972" y="2162397"/>
            <a:ext cx="2999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                       Confused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 Too Busy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>         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27%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br>
              <a:rPr lang="en-US" sz="600" b="1" dirty="0">
                <a:solidFill>
                  <a:schemeClr val="bg1"/>
                </a:solidFill>
              </a:rPr>
            </a:br>
            <a:r>
              <a:rPr lang="en-US" sz="600" b="1" dirty="0">
                <a:solidFill>
                  <a:schemeClr val="bg1"/>
                </a:solidFill>
              </a:rPr>
              <a:t>   </a:t>
            </a:r>
            <a:r>
              <a:rPr lang="en-US" sz="800" b="1" dirty="0">
                <a:solidFill>
                  <a:schemeClr val="bg1"/>
                </a:solidFill>
              </a:rPr>
              <a:t>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10.7 million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                     UK WAAs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F6E065B-5FE0-2886-2E99-428AA3E20AB1}"/>
              </a:ext>
            </a:extLst>
          </p:cNvPr>
          <p:cNvGrpSpPr/>
          <p:nvPr/>
        </p:nvGrpSpPr>
        <p:grpSpPr>
          <a:xfrm>
            <a:off x="8505106" y="547262"/>
            <a:ext cx="1368000" cy="419986"/>
            <a:chOff x="3400515" y="1010095"/>
            <a:chExt cx="1272493" cy="419986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62C1858B-A212-FA0F-0B77-51860D4BE638}"/>
                </a:ext>
              </a:extLst>
            </p:cNvPr>
            <p:cNvSpPr/>
            <p:nvPr/>
          </p:nvSpPr>
          <p:spPr>
            <a:xfrm>
              <a:off x="3400515" y="1010095"/>
              <a:ext cx="1272493" cy="419986"/>
            </a:xfrm>
            <a:prstGeom prst="homePlate">
              <a:avLst/>
            </a:prstGeom>
            <a:gradFill>
              <a:gsLst>
                <a:gs pos="0">
                  <a:srgbClr val="007BA6"/>
                </a:gs>
                <a:gs pos="100000">
                  <a:srgbClr val="00B050"/>
                </a:gs>
              </a:gsLst>
              <a:lin ang="0" scaled="0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36AA31-B4E8-2428-7299-40776BC50DFA}"/>
                </a:ext>
              </a:extLst>
            </p:cNvPr>
            <p:cNvSpPr txBox="1"/>
            <p:nvPr/>
          </p:nvSpPr>
          <p:spPr>
            <a:xfrm>
              <a:off x="3453560" y="1065121"/>
              <a:ext cx="98413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Simpler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95BBA5E-3D2C-45C0-6646-AD3F541B0230}"/>
              </a:ext>
            </a:extLst>
          </p:cNvPr>
          <p:cNvGrpSpPr/>
          <p:nvPr/>
        </p:nvGrpSpPr>
        <p:grpSpPr>
          <a:xfrm>
            <a:off x="9854470" y="1803634"/>
            <a:ext cx="1152000" cy="419986"/>
            <a:chOff x="4304407" y="2521300"/>
            <a:chExt cx="1152000" cy="419986"/>
          </a:xfrm>
        </p:grpSpPr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id="{4B644522-1671-7F93-ED4F-95DC9B3FF06B}"/>
                </a:ext>
              </a:extLst>
            </p:cNvPr>
            <p:cNvSpPr/>
            <p:nvPr/>
          </p:nvSpPr>
          <p:spPr>
            <a:xfrm rot="18950163">
              <a:off x="4304407" y="2521300"/>
              <a:ext cx="1152000" cy="419986"/>
            </a:xfrm>
            <a:prstGeom prst="homePlate">
              <a:avLst/>
            </a:prstGeom>
            <a:gradFill>
              <a:gsLst>
                <a:gs pos="0">
                  <a:srgbClr val="FFC000"/>
                </a:gs>
                <a:gs pos="100000">
                  <a:srgbClr val="00B050"/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E5BD13-7624-E483-CA0B-4BDD886BD9F9}"/>
                </a:ext>
              </a:extLst>
            </p:cNvPr>
            <p:cNvSpPr txBox="1"/>
            <p:nvPr/>
          </p:nvSpPr>
          <p:spPr>
            <a:xfrm>
              <a:off x="4320816" y="2564991"/>
              <a:ext cx="980431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    </a:t>
              </a:r>
              <a:r>
                <a:rPr lang="en-US" sz="1200" b="1" dirty="0">
                  <a:solidFill>
                    <a:schemeClr val="bg1"/>
                  </a:solidFill>
                </a:rPr>
                <a:t>Quicker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ECD3368-122E-ECBF-1B96-49090F6B44D8}"/>
              </a:ext>
            </a:extLst>
          </p:cNvPr>
          <p:cNvGrpSpPr/>
          <p:nvPr/>
        </p:nvGrpSpPr>
        <p:grpSpPr>
          <a:xfrm>
            <a:off x="10946010" y="2382544"/>
            <a:ext cx="1245912" cy="1453439"/>
            <a:chOff x="5468577" y="2711145"/>
            <a:chExt cx="1245912" cy="11520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627B9A46-06C2-2379-538A-5D1D190BC298}"/>
                </a:ext>
              </a:extLst>
            </p:cNvPr>
            <p:cNvSpPr/>
            <p:nvPr/>
          </p:nvSpPr>
          <p:spPr>
            <a:xfrm rot="16200000">
              <a:off x="5515768" y="3077152"/>
              <a:ext cx="1152000" cy="419986"/>
            </a:xfrm>
            <a:prstGeom prst="homePlate">
              <a:avLst/>
            </a:prstGeom>
            <a:gradFill>
              <a:gsLst>
                <a:gs pos="0">
                  <a:srgbClr val="FF9900"/>
                </a:gs>
                <a:gs pos="100000">
                  <a:srgbClr val="00B050"/>
                </a:gs>
              </a:gsLst>
              <a:lin ang="0" scaled="0"/>
            </a:gra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7E3B13-BCA7-A558-B25E-AC412012FE1A}"/>
                </a:ext>
              </a:extLst>
            </p:cNvPr>
            <p:cNvSpPr txBox="1"/>
            <p:nvPr/>
          </p:nvSpPr>
          <p:spPr>
            <a:xfrm>
              <a:off x="5468577" y="3070032"/>
              <a:ext cx="1245912" cy="365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More</a:t>
              </a:r>
              <a:br>
                <a:rPr lang="en-US" sz="1200" b="1" dirty="0">
                  <a:solidFill>
                    <a:schemeClr val="bg1"/>
                  </a:solidFill>
                </a:rPr>
              </a:br>
              <a:r>
                <a:rPr lang="en-US" sz="1200" b="1" dirty="0">
                  <a:solidFill>
                    <a:schemeClr val="bg1"/>
                  </a:solidFill>
                </a:rPr>
                <a:t>“now”</a:t>
              </a:r>
              <a:endParaRPr lang="en-GB" sz="1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7BF7CD-2376-86B0-A20B-A8009BDFE184}"/>
              </a:ext>
            </a:extLst>
          </p:cNvPr>
          <p:cNvSpPr txBox="1"/>
          <p:nvPr/>
        </p:nvSpPr>
        <p:spPr>
          <a:xfrm>
            <a:off x="50526" y="5074452"/>
            <a:ext cx="54525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79500" algn="l"/>
              </a:tabLst>
            </a:pP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Nudging consumers towards the green “top right” segment, requires pensions dashboards to be </a:t>
            </a:r>
            <a:r>
              <a:rPr lang="en-US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simpler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quicker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“now”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than comms today</a:t>
            </a:r>
            <a:b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16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8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8" grpId="0"/>
      <p:bldP spid="66" grpId="0"/>
      <p:bldP spid="6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31A4-9605-F59C-719F-4D969DDB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AAB924B-15D1-16DD-47A2-D09FF6970EC7}"/>
              </a:ext>
            </a:extLst>
          </p:cNvPr>
          <p:cNvGrpSpPr/>
          <p:nvPr/>
        </p:nvGrpSpPr>
        <p:grpSpPr>
          <a:xfrm>
            <a:off x="11222" y="806495"/>
            <a:ext cx="12168000" cy="5198084"/>
            <a:chOff x="11222" y="806495"/>
            <a:chExt cx="12168000" cy="51980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784D76-9AC1-8ADC-3738-77E889A8330D}"/>
                </a:ext>
              </a:extLst>
            </p:cNvPr>
            <p:cNvGrpSpPr/>
            <p:nvPr/>
          </p:nvGrpSpPr>
          <p:grpSpPr>
            <a:xfrm>
              <a:off x="11222" y="806495"/>
              <a:ext cx="12168000" cy="5198084"/>
              <a:chOff x="11222" y="806495"/>
              <a:chExt cx="12168000" cy="5198084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7FEC4F7-38F1-535C-C991-48A54B08CF76}"/>
                  </a:ext>
                </a:extLst>
              </p:cNvPr>
              <p:cNvGrpSpPr/>
              <p:nvPr/>
            </p:nvGrpSpPr>
            <p:grpSpPr>
              <a:xfrm>
                <a:off x="11222" y="806495"/>
                <a:ext cx="12168000" cy="5198084"/>
                <a:chOff x="11222" y="806495"/>
                <a:chExt cx="12168000" cy="5198084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D56BC98B-BB50-497F-CB83-23B50C9275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222" y="806495"/>
                  <a:ext cx="12168000" cy="5198084"/>
                </a:xfrm>
                <a:prstGeom prst="rect">
                  <a:avLst/>
                </a:prstGeom>
              </p:spPr>
            </p:pic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D8761E7-4938-A3CB-720C-6C1DE10899B7}"/>
                    </a:ext>
                  </a:extLst>
                </p:cNvPr>
                <p:cNvSpPr/>
                <p:nvPr/>
              </p:nvSpPr>
              <p:spPr>
                <a:xfrm>
                  <a:off x="11146971" y="4060371"/>
                  <a:ext cx="685800" cy="7184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pic>
            <p:nvPicPr>
              <p:cNvPr id="8" name="Picture 7" descr="A screenshot of a computer screen&#10;&#10;AI-generated content may be incorrect.">
                <a:extLst>
                  <a:ext uri="{FF2B5EF4-FFF2-40B4-BE49-F238E27FC236}">
                    <a16:creationId xmlns:a16="http://schemas.microsoft.com/office/drawing/2014/main" id="{083204D3-409B-4344-AA54-37293A7AD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3743" b="-3777"/>
              <a:stretch/>
            </p:blipFill>
            <p:spPr>
              <a:xfrm>
                <a:off x="3128789" y="1013550"/>
                <a:ext cx="8887765" cy="3057838"/>
              </a:xfrm>
              <a:prstGeom prst="rect">
                <a:avLst/>
              </a:prstGeom>
            </p:spPr>
          </p:pic>
        </p:grpSp>
        <p:pic>
          <p:nvPicPr>
            <p:cNvPr id="10" name="Picture 9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E4F22E17-2405-531A-A846-AB5098B58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2" t="3743" r="74600" b="76735"/>
            <a:stretch/>
          </p:blipFill>
          <p:spPr>
            <a:xfrm>
              <a:off x="484741" y="1011715"/>
              <a:ext cx="2732184" cy="596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380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17337-59EB-7121-3750-B5BA10DD7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6B9E1C-72B0-9ABA-9680-4B6293F01F20}"/>
              </a:ext>
            </a:extLst>
          </p:cNvPr>
          <p:cNvSpPr/>
          <p:nvPr/>
        </p:nvSpPr>
        <p:spPr>
          <a:xfrm>
            <a:off x="8472114" y="298104"/>
            <a:ext cx="2880000" cy="6242400"/>
          </a:xfrm>
          <a:prstGeom prst="roundRect">
            <a:avLst>
              <a:gd name="adj" fmla="val 633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388C9F21-9036-A527-D6F7-B8C8DCAFA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85" y="264408"/>
            <a:ext cx="3041871" cy="6408000"/>
          </a:xfrm>
          <a:prstGeom prst="rect">
            <a:avLst/>
          </a:prstGeom>
        </p:spPr>
      </p:pic>
      <p:pic>
        <p:nvPicPr>
          <p:cNvPr id="13" name="Picture 12" descr="A screenshot of a phone&#10;&#10;AI-generated content may be incorrect.">
            <a:extLst>
              <a:ext uri="{FF2B5EF4-FFF2-40B4-BE49-F238E27FC236}">
                <a16:creationId xmlns:a16="http://schemas.microsoft.com/office/drawing/2014/main" id="{B3843CB8-C701-84F8-C703-4C76D7FF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" t="62711" r="10393" b="18205"/>
          <a:stretch/>
        </p:blipFill>
        <p:spPr>
          <a:xfrm>
            <a:off x="4783207" y="4279479"/>
            <a:ext cx="2565014" cy="122287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2F84BB-A3E0-FDBA-9686-064CA73AAFB1}"/>
              </a:ext>
            </a:extLst>
          </p:cNvPr>
          <p:cNvSpPr/>
          <p:nvPr/>
        </p:nvSpPr>
        <p:spPr>
          <a:xfrm>
            <a:off x="8489337" y="297100"/>
            <a:ext cx="2880000" cy="6242400"/>
          </a:xfrm>
          <a:prstGeom prst="roundRect">
            <a:avLst>
              <a:gd name="adj" fmla="val 6339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E26EDC-B434-B1D2-3B66-04220947554C}"/>
              </a:ext>
            </a:extLst>
          </p:cNvPr>
          <p:cNvSpPr/>
          <p:nvPr/>
        </p:nvSpPr>
        <p:spPr>
          <a:xfrm>
            <a:off x="9512507" y="3375986"/>
            <a:ext cx="828000" cy="252000"/>
          </a:xfrm>
          <a:prstGeom prst="roundRect">
            <a:avLst>
              <a:gd name="adj" fmla="val 134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2F3FC51A-F89F-C18B-70A8-8B7ACB254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13" y="256880"/>
            <a:ext cx="3010984" cy="6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1ACA8-0635-F2CB-7777-A390E2442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" y="342991"/>
            <a:ext cx="6048000" cy="6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C7509-2C42-B516-349F-ABF31941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287" y="331416"/>
            <a:ext cx="6047999" cy="6172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19B40-21C4-8303-516C-1D9B39AE73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4" t="37562" r="594"/>
          <a:stretch>
            <a:fillRect/>
          </a:stretch>
        </p:blipFill>
        <p:spPr>
          <a:xfrm>
            <a:off x="966" y="0"/>
            <a:ext cx="6047609" cy="8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4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63F30-4DD1-3319-7B7F-B2DEBF966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3413A88D-5EC5-A5BA-4453-0A9E4B14D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80" y="-1"/>
            <a:ext cx="5530931" cy="687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56F4B-1EA0-66D6-E981-849DB8CA7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F1CECA-2205-82B6-334B-BEFB6AAF9D1A}"/>
              </a:ext>
            </a:extLst>
          </p:cNvPr>
          <p:cNvSpPr/>
          <p:nvPr/>
        </p:nvSpPr>
        <p:spPr>
          <a:xfrm>
            <a:off x="5488374" y="278170"/>
            <a:ext cx="5146432" cy="6242400"/>
          </a:xfrm>
          <a:prstGeom prst="roundRect">
            <a:avLst>
              <a:gd name="adj" fmla="val 377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E8904E-E62B-0FCC-A2D9-943EDB944AC9}"/>
              </a:ext>
            </a:extLst>
          </p:cNvPr>
          <p:cNvSpPr/>
          <p:nvPr/>
        </p:nvSpPr>
        <p:spPr>
          <a:xfrm>
            <a:off x="5631980" y="1306286"/>
            <a:ext cx="4887686" cy="59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14CC1C-ACFE-1BA2-35C8-62FC9AA768E3}"/>
              </a:ext>
            </a:extLst>
          </p:cNvPr>
          <p:cNvSpPr/>
          <p:nvPr/>
        </p:nvSpPr>
        <p:spPr>
          <a:xfrm>
            <a:off x="1030205" y="292601"/>
            <a:ext cx="2880000" cy="6242400"/>
          </a:xfrm>
          <a:prstGeom prst="roundRect">
            <a:avLst>
              <a:gd name="adj" fmla="val 6339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2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211A4-6775-4B7A-180B-7673EB84B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6BF4D0-12E4-36E6-A1F1-06392442FC32}"/>
              </a:ext>
            </a:extLst>
          </p:cNvPr>
          <p:cNvSpPr/>
          <p:nvPr/>
        </p:nvSpPr>
        <p:spPr>
          <a:xfrm>
            <a:off x="0" y="-88136"/>
            <a:ext cx="12192000" cy="6946135"/>
          </a:xfrm>
          <a:prstGeom prst="rect">
            <a:avLst/>
          </a:prstGeom>
          <a:solidFill>
            <a:srgbClr val="FC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9B542-9313-7078-4D9F-4A6EB9EDD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90" r="6258"/>
          <a:stretch>
            <a:fillRect/>
          </a:stretch>
        </p:blipFill>
        <p:spPr>
          <a:xfrm>
            <a:off x="1266940" y="0"/>
            <a:ext cx="96287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32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193570-9F15-8243-0C02-0895312D43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DA1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DC93B-483A-B6BC-F4A1-2B5E1920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58" y="4488"/>
            <a:ext cx="9322268" cy="68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C1CEED-AE7A-5C8E-3F89-76E12818C45A}"/>
              </a:ext>
            </a:extLst>
          </p:cNvPr>
          <p:cNvGrpSpPr/>
          <p:nvPr/>
        </p:nvGrpSpPr>
        <p:grpSpPr>
          <a:xfrm>
            <a:off x="5431584" y="397527"/>
            <a:ext cx="6059274" cy="3483748"/>
            <a:chOff x="5486660" y="78035"/>
            <a:chExt cx="6059274" cy="348374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3B4B902-7362-2E70-3ABA-63446BBE6F29}"/>
                </a:ext>
              </a:extLst>
            </p:cNvPr>
            <p:cNvSpPr/>
            <p:nvPr/>
          </p:nvSpPr>
          <p:spPr>
            <a:xfrm>
              <a:off x="5528856" y="122265"/>
              <a:ext cx="5112000" cy="5040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E9808E-E8A3-B8C9-EBB9-F4F293124EFB}"/>
                </a:ext>
              </a:extLst>
            </p:cNvPr>
            <p:cNvSpPr/>
            <p:nvPr/>
          </p:nvSpPr>
          <p:spPr>
            <a:xfrm>
              <a:off x="5774383" y="729408"/>
              <a:ext cx="4860000" cy="5040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7CCD0C-67C5-7AA3-290D-83B796D33DFC}"/>
                </a:ext>
              </a:extLst>
            </p:cNvPr>
            <p:cNvSpPr/>
            <p:nvPr/>
          </p:nvSpPr>
          <p:spPr>
            <a:xfrm>
              <a:off x="5801496" y="1310709"/>
              <a:ext cx="4824000" cy="5040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7BB550-9A0B-4C5F-D1B0-413CD36C27AA}"/>
                </a:ext>
              </a:extLst>
            </p:cNvPr>
            <p:cNvSpPr/>
            <p:nvPr/>
          </p:nvSpPr>
          <p:spPr>
            <a:xfrm>
              <a:off x="5975058" y="1884933"/>
              <a:ext cx="4644000" cy="5400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BC3B27C-0DE5-04D7-64FA-836F067FE149}"/>
                </a:ext>
              </a:extLst>
            </p:cNvPr>
            <p:cNvSpPr/>
            <p:nvPr/>
          </p:nvSpPr>
          <p:spPr>
            <a:xfrm>
              <a:off x="6204049" y="2475844"/>
              <a:ext cx="4428000" cy="5040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E0B7B-AF4C-D908-53C9-3157CA1984AE}"/>
                </a:ext>
              </a:extLst>
            </p:cNvPr>
            <p:cNvSpPr/>
            <p:nvPr/>
          </p:nvSpPr>
          <p:spPr>
            <a:xfrm>
              <a:off x="6485382" y="3057783"/>
              <a:ext cx="4176000" cy="5040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D3CA9530-4EB6-5614-5DA2-1A6C1F0A4722}"/>
                </a:ext>
              </a:extLst>
            </p:cNvPr>
            <p:cNvSpPr txBox="1"/>
            <p:nvPr/>
          </p:nvSpPr>
          <p:spPr>
            <a:xfrm>
              <a:off x="5486660" y="78035"/>
              <a:ext cx="6059274" cy="335280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“Dashboards need to</a:t>
              </a:r>
              <a:b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EVOLVE: start small,</a:t>
              </a:r>
              <a:b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launc</a:t>
              </a:r>
              <a:r>
                <a:rPr lang="en-US" sz="3500" b="1" dirty="0">
                  <a:solidFill>
                    <a:srgbClr val="FFFFFF"/>
                  </a:solidFill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h an early version,</a:t>
              </a:r>
              <a:b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  learn, and then iterate.</a:t>
              </a:r>
              <a:b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     Do </a:t>
              </a:r>
              <a:r>
                <a:rPr lang="en-US" sz="3500" b="1" i="1" u="sng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not</a:t>
              </a: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try and launch </a:t>
              </a:r>
              <a:b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sz="35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        everything at once.”</a:t>
              </a:r>
              <a:r>
                <a:rPr lang="en-US" sz="17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     </a:t>
              </a:r>
              <a:br>
                <a:rPr lang="en-US" sz="1700" b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en-US" sz="1200" b="1" i="1" dirty="0">
                  <a:solidFill>
                    <a:srgbClr val="FFFFFF"/>
                  </a:solidFill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       </a:t>
              </a:r>
              <a:endParaRPr lang="en-GB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4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1273F-5C07-61EB-7191-70E879FE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A cell phone with a message on the screen&#10;&#10;Description automatically generated">
            <a:extLst>
              <a:ext uri="{FF2B5EF4-FFF2-40B4-BE49-F238E27FC236}">
                <a16:creationId xmlns:a16="http://schemas.microsoft.com/office/drawing/2014/main" id="{D75A8EF6-7DF9-8EA3-CE7A-A90592A835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5002" r="27986" b="5884"/>
          <a:stretch/>
        </p:blipFill>
        <p:spPr>
          <a:xfrm>
            <a:off x="7044846" y="293106"/>
            <a:ext cx="4555220" cy="61560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8ABC227-72F3-0A08-4D4A-44F22963E27B}"/>
              </a:ext>
            </a:extLst>
          </p:cNvPr>
          <p:cNvSpPr txBox="1">
            <a:spLocks/>
          </p:cNvSpPr>
          <p:nvPr/>
        </p:nvSpPr>
        <p:spPr>
          <a:xfrm>
            <a:off x="551676" y="1672033"/>
            <a:ext cx="8168363" cy="736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Pensions Dashboards and</a:t>
            </a:r>
            <a:br>
              <a:rPr lang="en-US" sz="40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67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Segmentation</a:t>
            </a:r>
            <a:endParaRPr lang="en-GB" sz="4000" b="1" dirty="0">
              <a:solidFill>
                <a:srgbClr val="0067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6423870-84A8-E6A1-B9A3-25966EB65EE9}"/>
              </a:ext>
            </a:extLst>
          </p:cNvPr>
          <p:cNvSpPr txBox="1">
            <a:spLocks/>
          </p:cNvSpPr>
          <p:nvPr/>
        </p:nvSpPr>
        <p:spPr>
          <a:xfrm>
            <a:off x="614706" y="4715656"/>
            <a:ext cx="6656468" cy="331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067B1"/>
                </a:solidFill>
              </a:rPr>
              <a:t>Richard Smith</a:t>
            </a:r>
            <a:br>
              <a:rPr lang="en-US" sz="2400" dirty="0">
                <a:solidFill>
                  <a:srgbClr val="0067B1"/>
                </a:solidFill>
              </a:rPr>
            </a:br>
            <a:r>
              <a:rPr lang="en-US" sz="2400" dirty="0">
                <a:solidFill>
                  <a:srgbClr val="0067B1"/>
                </a:solidFill>
              </a:rPr>
              <a:t>Independent Pensions Dashboards Consultant</a:t>
            </a:r>
          </a:p>
        </p:txBody>
      </p:sp>
      <p:pic>
        <p:nvPicPr>
          <p:cNvPr id="5" name="Google Shape;89;p1">
            <a:hlinkClick r:id="rId4"/>
            <a:extLst>
              <a:ext uri="{FF2B5EF4-FFF2-40B4-BE49-F238E27FC236}">
                <a16:creationId xmlns:a16="http://schemas.microsoft.com/office/drawing/2014/main" id="{723D918E-D8A9-B1AB-48A7-710939E2B1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8530" y="5833120"/>
            <a:ext cx="720000" cy="39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0;p1">
            <a:hlinkClick r:id="rId6"/>
            <a:extLst>
              <a:ext uri="{FF2B5EF4-FFF2-40B4-BE49-F238E27FC236}">
                <a16:creationId xmlns:a16="http://schemas.microsoft.com/office/drawing/2014/main" id="{4ED06DB7-F4E5-74B2-B068-DDD0C5BB2A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97135" y="5883329"/>
            <a:ext cx="1152000" cy="29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3;p1">
            <a:hlinkClick r:id="rId8"/>
            <a:extLst>
              <a:ext uri="{FF2B5EF4-FFF2-40B4-BE49-F238E27FC236}">
                <a16:creationId xmlns:a16="http://schemas.microsoft.com/office/drawing/2014/main" id="{B6D7B692-899F-5416-C47D-E5F0F369FF4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45487" y="5813072"/>
            <a:ext cx="928875" cy="4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10"/>
            <a:extLst>
              <a:ext uri="{FF2B5EF4-FFF2-40B4-BE49-F238E27FC236}">
                <a16:creationId xmlns:a16="http://schemas.microsoft.com/office/drawing/2014/main" id="{01D2355A-3605-790F-AD3B-0448EFE95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5490" y="5829092"/>
            <a:ext cx="720000" cy="454857"/>
          </a:xfrm>
          <a:prstGeom prst="rect">
            <a:avLst/>
          </a:prstGeom>
        </p:spPr>
      </p:pic>
      <p:pic>
        <p:nvPicPr>
          <p:cNvPr id="9" name="Picture 8">
            <a:hlinkClick r:id="rId12"/>
            <a:extLst>
              <a:ext uri="{FF2B5EF4-FFF2-40B4-BE49-F238E27FC236}">
                <a16:creationId xmlns:a16="http://schemas.microsoft.com/office/drawing/2014/main" id="{F82077E2-F702-C2D5-4F32-2C4BF22B01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0978" y="5847725"/>
            <a:ext cx="720000" cy="343821"/>
          </a:xfrm>
          <a:prstGeom prst="rect">
            <a:avLst/>
          </a:prstGeom>
        </p:spPr>
      </p:pic>
      <p:pic>
        <p:nvPicPr>
          <p:cNvPr id="13" name="Picture 12">
            <a:hlinkClick r:id="rId14"/>
            <a:extLst>
              <a:ext uri="{FF2B5EF4-FFF2-40B4-BE49-F238E27FC236}">
                <a16:creationId xmlns:a16="http://schemas.microsoft.com/office/drawing/2014/main" id="{3C71A7FB-B549-32CE-11A7-A94E61C16C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6086" y="5800932"/>
            <a:ext cx="1445235" cy="432000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E55AAE6-095D-0917-118F-AD39CBDEA041}"/>
              </a:ext>
            </a:extLst>
          </p:cNvPr>
          <p:cNvSpPr txBox="1">
            <a:spLocks/>
          </p:cNvSpPr>
          <p:nvPr/>
        </p:nvSpPr>
        <p:spPr>
          <a:xfrm>
            <a:off x="559819" y="3401615"/>
            <a:ext cx="6656468" cy="3314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67B1"/>
                </a:solidFill>
              </a:rPr>
              <a:t>Pension PlayPen Online Coffee Morning</a:t>
            </a:r>
            <a:br>
              <a:rPr lang="en-US" sz="2400" dirty="0">
                <a:solidFill>
                  <a:srgbClr val="0067B1"/>
                </a:solidFill>
              </a:rPr>
            </a:br>
            <a:r>
              <a:rPr lang="en-US" sz="2400" dirty="0">
                <a:solidFill>
                  <a:srgbClr val="0067B1"/>
                </a:solidFill>
              </a:rPr>
              <a:t>Tuesday 14 October 2025, 10:30-11:30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78BBCA-D6BA-77BF-6ACE-5E1D2C7580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3185" y="382697"/>
            <a:ext cx="2660208" cy="64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859859E-F991-B7CE-E4BC-AB3FE6DB438F}"/>
              </a:ext>
            </a:extLst>
          </p:cNvPr>
          <p:cNvSpPr txBox="1">
            <a:spLocks/>
          </p:cNvSpPr>
          <p:nvPr/>
        </p:nvSpPr>
        <p:spPr>
          <a:xfrm>
            <a:off x="639256" y="6347722"/>
            <a:ext cx="6656468" cy="33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0067B1"/>
                </a:solidFill>
              </a:rPr>
              <a:t>Dashboards blog (since 2014): </a:t>
            </a:r>
            <a:r>
              <a:rPr lang="en-US" sz="1400" b="0" dirty="0">
                <a:solidFill>
                  <a:srgbClr val="0067B1"/>
                </a:solidFill>
                <a:hlinkClick r:id="rId17"/>
              </a:rPr>
              <a:t>DashboardIdeas.co.uk</a:t>
            </a:r>
            <a:endParaRPr lang="en-GB" sz="1400" b="0" dirty="0">
              <a:solidFill>
                <a:srgbClr val="0067B1"/>
              </a:solidFill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9AA4D84-6004-547B-9944-0C51E4BE9299}"/>
              </a:ext>
            </a:extLst>
          </p:cNvPr>
          <p:cNvSpPr txBox="1">
            <a:spLocks/>
          </p:cNvSpPr>
          <p:nvPr/>
        </p:nvSpPr>
        <p:spPr>
          <a:xfrm>
            <a:off x="643066" y="5482852"/>
            <a:ext cx="6656468" cy="331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0067B1"/>
                </a:solidFill>
              </a:rPr>
              <a:t>Previous dashboards roles (click logos):</a:t>
            </a:r>
            <a:endParaRPr lang="en-GB" sz="1400" b="0" dirty="0">
              <a:solidFill>
                <a:srgbClr val="0067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0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F5B47-D005-4404-C7FF-EE1343B87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DD7559-E83C-7107-3B4F-636E2B18DF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089"/>
          <a:stretch>
            <a:fillRect/>
          </a:stretch>
        </p:blipFill>
        <p:spPr>
          <a:xfrm>
            <a:off x="231889" y="167266"/>
            <a:ext cx="5893543" cy="64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3DEA1D-E093-9334-4A13-25A4C4924B10}"/>
              </a:ext>
            </a:extLst>
          </p:cNvPr>
          <p:cNvGrpSpPr/>
          <p:nvPr/>
        </p:nvGrpSpPr>
        <p:grpSpPr>
          <a:xfrm>
            <a:off x="6546078" y="148445"/>
            <a:ext cx="5202972" cy="6514435"/>
            <a:chOff x="6546078" y="148445"/>
            <a:chExt cx="5202972" cy="65144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A2F836F-75EC-DCD2-53E8-B245ED8BB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5942"/>
            <a:stretch>
              <a:fillRect/>
            </a:stretch>
          </p:blipFill>
          <p:spPr>
            <a:xfrm>
              <a:off x="6546078" y="148445"/>
              <a:ext cx="5176800" cy="29948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29E2D3-0942-569F-C45B-BE5ADAFE1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029"/>
            <a:stretch>
              <a:fillRect/>
            </a:stretch>
          </p:blipFill>
          <p:spPr>
            <a:xfrm>
              <a:off x="6547982" y="3314700"/>
              <a:ext cx="5176800" cy="33275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B421E0-5F1C-93FD-BF59-1FD3D680944F}"/>
                </a:ext>
              </a:extLst>
            </p:cNvPr>
            <p:cNvSpPr/>
            <p:nvPr/>
          </p:nvSpPr>
          <p:spPr>
            <a:xfrm>
              <a:off x="6572250" y="182880"/>
              <a:ext cx="5176800" cy="64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364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4E8E7-E036-AEEB-EFBA-AD9B7EE2C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EE2737-A422-43B4-B762-F482D66304D8}"/>
              </a:ext>
            </a:extLst>
          </p:cNvPr>
          <p:cNvSpPr>
            <a:spLocks noChangeAspect="1"/>
          </p:cNvSpPr>
          <p:nvPr/>
        </p:nvSpPr>
        <p:spPr>
          <a:xfrm>
            <a:off x="1273626" y="311222"/>
            <a:ext cx="3892500" cy="6228000"/>
          </a:xfrm>
          <a:prstGeom prst="roundRect">
            <a:avLst>
              <a:gd name="adj" fmla="val 518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EF38F-0B8C-D80B-551E-E7B2E34B37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95"/>
          <a:stretch>
            <a:fillRect/>
          </a:stretch>
        </p:blipFill>
        <p:spPr>
          <a:xfrm>
            <a:off x="6198315" y="219020"/>
            <a:ext cx="5521379" cy="63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2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B1E399-0675-604F-4554-9EA17ADE0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" y="-390288"/>
            <a:ext cx="12168000" cy="76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F7B2BA-0332-86CD-ACC6-39F9E177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" y="-390292"/>
            <a:ext cx="12168000" cy="7604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9458A8-7D87-CB09-74A2-84262B457C5C}"/>
              </a:ext>
            </a:extLst>
          </p:cNvPr>
          <p:cNvSpPr txBox="1"/>
          <p:nvPr/>
        </p:nvSpPr>
        <p:spPr>
          <a:xfrm>
            <a:off x="7994970" y="390671"/>
            <a:ext cx="332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F19A0"/>
                </a:solidFill>
              </a:rPr>
              <a:t>(Jul 2025)</a:t>
            </a:r>
          </a:p>
        </p:txBody>
      </p:sp>
    </p:spTree>
    <p:extLst>
      <p:ext uri="{BB962C8B-B14F-4D97-AF65-F5344CB8AC3E}">
        <p14:creationId xmlns:p14="http://schemas.microsoft.com/office/powerpoint/2010/main" val="2236307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337F2FA1-9DE3-0D07-CFC4-5C91EBAD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5" y="243763"/>
            <a:ext cx="11556000" cy="57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25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A7B94A-041C-77BF-ECBB-0ACE05B5B17C}"/>
              </a:ext>
            </a:extLst>
          </p:cNvPr>
          <p:cNvSpPr/>
          <p:nvPr/>
        </p:nvSpPr>
        <p:spPr>
          <a:xfrm>
            <a:off x="0" y="0"/>
            <a:ext cx="12192000" cy="1273218"/>
          </a:xfrm>
          <a:prstGeom prst="rect">
            <a:avLst/>
          </a:prstGeom>
          <a:solidFill>
            <a:srgbClr val="F3F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7B2BA-0332-86CD-ACC6-39F9E177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046" b="6440"/>
          <a:stretch>
            <a:fillRect/>
          </a:stretch>
        </p:blipFill>
        <p:spPr>
          <a:xfrm>
            <a:off x="7435" y="1273218"/>
            <a:ext cx="12168000" cy="55905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BE3F09-3EE8-4FA4-BE96-C446511B4F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52" r="33454" b="79364"/>
          <a:stretch>
            <a:fillRect/>
          </a:stretch>
        </p:blipFill>
        <p:spPr>
          <a:xfrm>
            <a:off x="1293099" y="94040"/>
            <a:ext cx="8097314" cy="6908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B2B75-644F-4FE2-552F-C5A8DBAEDE8D}"/>
              </a:ext>
            </a:extLst>
          </p:cNvPr>
          <p:cNvSpPr txBox="1"/>
          <p:nvPr/>
        </p:nvSpPr>
        <p:spPr>
          <a:xfrm>
            <a:off x="264480" y="9671"/>
            <a:ext cx="332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F19A0"/>
                </a:solidFill>
              </a:rPr>
              <a:t>MHPD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B52E6C-E405-54F5-2610-CA22B0348B37}"/>
              </a:ext>
            </a:extLst>
          </p:cNvPr>
          <p:cNvSpPr/>
          <p:nvPr/>
        </p:nvSpPr>
        <p:spPr>
          <a:xfrm>
            <a:off x="1747777" y="1423799"/>
            <a:ext cx="10012102" cy="520747"/>
          </a:xfrm>
          <a:prstGeom prst="rect">
            <a:avLst/>
          </a:prstGeom>
          <a:solidFill>
            <a:srgbClr val="F3F1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16DFF66-0EBF-073F-019F-478D7791FB29}"/>
              </a:ext>
            </a:extLst>
          </p:cNvPr>
          <p:cNvSpPr/>
          <p:nvPr/>
        </p:nvSpPr>
        <p:spPr>
          <a:xfrm>
            <a:off x="1563157" y="1310242"/>
            <a:ext cx="10162432" cy="48298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D92382-0400-C54D-C3CD-E119C8921327}"/>
              </a:ext>
            </a:extLst>
          </p:cNvPr>
          <p:cNvSpPr txBox="1"/>
          <p:nvPr/>
        </p:nvSpPr>
        <p:spPr>
          <a:xfrm>
            <a:off x="1597447" y="1386174"/>
            <a:ext cx="124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Jul-Sep 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A8152E-3EFA-48DD-2FB2-B2D8074B86DE}"/>
              </a:ext>
            </a:extLst>
          </p:cNvPr>
          <p:cNvSpPr txBox="1"/>
          <p:nvPr/>
        </p:nvSpPr>
        <p:spPr>
          <a:xfrm>
            <a:off x="2970781" y="1395353"/>
            <a:ext cx="183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Oct 25-Mar 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75E49-1D5E-8465-9A34-CE2E86C128E9}"/>
              </a:ext>
            </a:extLst>
          </p:cNvPr>
          <p:cNvSpPr txBox="1"/>
          <p:nvPr/>
        </p:nvSpPr>
        <p:spPr>
          <a:xfrm>
            <a:off x="5670018" y="1393515"/>
            <a:ext cx="138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Jan-Mar 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6BF267-0598-D4DF-DCDA-BD8668E85085}"/>
              </a:ext>
            </a:extLst>
          </p:cNvPr>
          <p:cNvSpPr txBox="1"/>
          <p:nvPr/>
        </p:nvSpPr>
        <p:spPr>
          <a:xfrm>
            <a:off x="8257149" y="1391677"/>
            <a:ext cx="138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Apr-Jun 26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B984D-8E84-B8BC-D7B9-5C8A5FC2986E}"/>
              </a:ext>
            </a:extLst>
          </p:cNvPr>
          <p:cNvSpPr txBox="1"/>
          <p:nvPr/>
        </p:nvSpPr>
        <p:spPr>
          <a:xfrm>
            <a:off x="9764626" y="1378822"/>
            <a:ext cx="1380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Jul-Sep 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A3B54F-5D2B-1BCF-E417-61324106D834}"/>
              </a:ext>
            </a:extLst>
          </p:cNvPr>
          <p:cNvSpPr txBox="1"/>
          <p:nvPr/>
        </p:nvSpPr>
        <p:spPr>
          <a:xfrm>
            <a:off x="280584" y="614045"/>
            <a:ext cx="1164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timeline was published in July 2025 by the Money &amp; Pensions Service (MaPS), on </a:t>
            </a:r>
            <a:r>
              <a:rPr lang="en-GB" dirty="0">
                <a:hlinkClick r:id="rId3"/>
              </a:rPr>
              <a:t>p13 of their Consumer Testing approach</a:t>
            </a:r>
            <a:r>
              <a:rPr lang="en-GB" dirty="0"/>
              <a:t>.  Indicative dates have been updated to reflect Phase 1 (green) consumer testing </a:t>
            </a:r>
            <a:r>
              <a:rPr lang="en-GB" dirty="0">
                <a:hlinkClick r:id="rId4"/>
              </a:rPr>
              <a:t>commencing in Oct 2025</a:t>
            </a:r>
            <a:r>
              <a:rPr lang="en-GB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FDDECB-846B-1FE7-BE72-A3DA8F50A1D2}"/>
              </a:ext>
            </a:extLst>
          </p:cNvPr>
          <p:cNvSpPr txBox="1"/>
          <p:nvPr/>
        </p:nvSpPr>
        <p:spPr>
          <a:xfrm>
            <a:off x="9275130" y="2051"/>
            <a:ext cx="3326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F19A0"/>
                </a:solidFill>
              </a:rPr>
              <a:t>(Oct 2025)</a:t>
            </a:r>
          </a:p>
        </p:txBody>
      </p:sp>
    </p:spTree>
    <p:extLst>
      <p:ext uri="{BB962C8B-B14F-4D97-AF65-F5344CB8AC3E}">
        <p14:creationId xmlns:p14="http://schemas.microsoft.com/office/powerpoint/2010/main" val="391279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846</Words>
  <Application>Microsoft Office PowerPoint</Application>
  <PresentationFormat>Widescreen</PresentationFormat>
  <Paragraphs>89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Smith</dc:creator>
  <cp:lastModifiedBy>Richard Smith</cp:lastModifiedBy>
  <cp:revision>6</cp:revision>
  <dcterms:created xsi:type="dcterms:W3CDTF">2025-07-11T12:27:33Z</dcterms:created>
  <dcterms:modified xsi:type="dcterms:W3CDTF">2025-10-14T10:36:18Z</dcterms:modified>
</cp:coreProperties>
</file>